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573" r:id="rId3"/>
    <p:sldId id="382" r:id="rId4"/>
    <p:sldId id="365" r:id="rId5"/>
    <p:sldId id="360" r:id="rId6"/>
    <p:sldId id="333" r:id="rId7"/>
    <p:sldId id="335" r:id="rId8"/>
    <p:sldId id="336" r:id="rId9"/>
    <p:sldId id="413" r:id="rId10"/>
    <p:sldId id="414" r:id="rId11"/>
    <p:sldId id="421" r:id="rId12"/>
    <p:sldId id="338" r:id="rId13"/>
    <p:sldId id="415" r:id="rId14"/>
    <p:sldId id="344" r:id="rId15"/>
    <p:sldId id="356" r:id="rId16"/>
    <p:sldId id="394" r:id="rId17"/>
    <p:sldId id="416" r:id="rId18"/>
    <p:sldId id="412" r:id="rId19"/>
    <p:sldId id="417" r:id="rId20"/>
    <p:sldId id="418" r:id="rId21"/>
    <p:sldId id="420" r:id="rId22"/>
    <p:sldId id="419" r:id="rId23"/>
    <p:sldId id="348" r:id="rId24"/>
    <p:sldId id="408" r:id="rId25"/>
    <p:sldId id="386" r:id="rId26"/>
    <p:sldId id="3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81F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p:restoredTop sz="79709"/>
  </p:normalViewPr>
  <p:slideViewPr>
    <p:cSldViewPr snapToGrid="0" snapToObjects="1">
      <p:cViewPr varScale="1">
        <p:scale>
          <a:sx n="119" d="100"/>
          <a:sy n="119" d="100"/>
        </p:scale>
        <p:origin x="1792"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EFA63-31BF-A249-9AC6-2EEE77A4338F}"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0F70D-FEDF-F846-9CCB-26A1A925D03C}" type="slidenum">
              <a:rPr lang="en-US" smtClean="0"/>
              <a:t>‹#›</a:t>
            </a:fld>
            <a:endParaRPr lang="en-US"/>
          </a:p>
        </p:txBody>
      </p:sp>
    </p:spTree>
    <p:extLst>
      <p:ext uri="{BB962C8B-B14F-4D97-AF65-F5344CB8AC3E}">
        <p14:creationId xmlns:p14="http://schemas.microsoft.com/office/powerpoint/2010/main" val="274271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66" name="Google Shape;166;p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636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minimize a joint loss function combining both the prediction loss and the graph regularization loss.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34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propose a novel </a:t>
            </a:r>
            <a:r>
              <a:rPr lang="en-US" altLang="zh-CN" sz="1200" dirty="0"/>
              <a:t>iterative</a:t>
            </a:r>
            <a:r>
              <a:rPr lang="zh-CN" altLang="en-US" sz="1200" dirty="0"/>
              <a:t> </a:t>
            </a:r>
            <a:r>
              <a:rPr lang="en-US" altLang="zh-CN" sz="1200" dirty="0"/>
              <a:t>deep</a:t>
            </a:r>
            <a:r>
              <a:rPr lang="en-US" sz="1200" dirty="0"/>
              <a:t> graph learning framework for </a:t>
            </a:r>
            <a:r>
              <a:rPr lang="en-US" sz="1200" dirty="0">
                <a:solidFill>
                  <a:srgbClr val="7030A0"/>
                </a:solidFill>
              </a:rPr>
              <a:t>jointly learning the graph structure and graph embedding</a:t>
            </a:r>
            <a:r>
              <a:rPr lang="zh-CN" altLang="en-US" sz="1200" dirty="0">
                <a:solidFill>
                  <a:srgbClr val="7030A0"/>
                </a:solidFill>
              </a:rPr>
              <a:t> </a:t>
            </a:r>
            <a:r>
              <a:rPr lang="en-US" altLang="zh-CN" sz="1200" dirty="0">
                <a:solidFill>
                  <a:srgbClr val="7030A0"/>
                </a:solidFill>
              </a:rPr>
              <a:t>that</a:t>
            </a:r>
            <a:r>
              <a:rPr lang="zh-CN" altLang="en-US" sz="1200" dirty="0">
                <a:solidFill>
                  <a:srgbClr val="7030A0"/>
                </a:solidFill>
              </a:rPr>
              <a:t> </a:t>
            </a:r>
            <a:r>
              <a:rPr lang="en-US" altLang="zh-CN" sz="1200" dirty="0">
                <a:solidFill>
                  <a:srgbClr val="7030A0"/>
                </a:solidFill>
              </a:rPr>
              <a:t>are</a:t>
            </a:r>
            <a:r>
              <a:rPr lang="zh-CN" altLang="en-US" sz="1200" dirty="0">
                <a:solidFill>
                  <a:srgbClr val="7030A0"/>
                </a:solidFill>
              </a:rPr>
              <a:t> </a:t>
            </a:r>
            <a:r>
              <a:rPr lang="en-US" altLang="zh-CN" sz="1200" dirty="0">
                <a:solidFill>
                  <a:srgbClr val="7030A0"/>
                </a:solidFill>
              </a:rPr>
              <a:t>optimized</a:t>
            </a:r>
            <a:r>
              <a:rPr lang="zh-CN" altLang="en-US" sz="1200" dirty="0">
                <a:solidFill>
                  <a:srgbClr val="7030A0"/>
                </a:solidFill>
              </a:rPr>
              <a:t> </a:t>
            </a:r>
            <a:r>
              <a:rPr lang="en-US" altLang="zh-CN" sz="1200" dirty="0">
                <a:solidFill>
                  <a:srgbClr val="7030A0"/>
                </a:solidFill>
              </a:rPr>
              <a:t>toward</a:t>
            </a:r>
            <a:r>
              <a:rPr lang="zh-CN" altLang="en-US" sz="1200" dirty="0">
                <a:solidFill>
                  <a:srgbClr val="7030A0"/>
                </a:solidFill>
              </a:rPr>
              <a:t> </a:t>
            </a:r>
            <a:r>
              <a:rPr lang="en-US" altLang="zh-CN" sz="1200" dirty="0">
                <a:solidFill>
                  <a:srgbClr val="7030A0"/>
                </a:solidFill>
              </a:rPr>
              <a:t>the</a:t>
            </a:r>
            <a:r>
              <a:rPr lang="zh-CN" altLang="en-US" sz="1200" dirty="0">
                <a:solidFill>
                  <a:srgbClr val="7030A0"/>
                </a:solidFill>
              </a:rPr>
              <a:t> </a:t>
            </a:r>
            <a:r>
              <a:rPr lang="en-US" altLang="zh-CN" sz="1200" dirty="0">
                <a:solidFill>
                  <a:srgbClr val="7030A0"/>
                </a:solidFill>
              </a:rPr>
              <a:t>downstream</a:t>
            </a:r>
            <a:r>
              <a:rPr lang="zh-CN" altLang="en-US" sz="1200" dirty="0">
                <a:solidFill>
                  <a:srgbClr val="7030A0"/>
                </a:solidFill>
              </a:rPr>
              <a:t> </a:t>
            </a:r>
            <a:r>
              <a:rPr lang="en-US" altLang="zh-CN" sz="1200" dirty="0">
                <a:solidFill>
                  <a:srgbClr val="7030A0"/>
                </a:solidFill>
              </a:rPr>
              <a:t>prediction</a:t>
            </a:r>
            <a:r>
              <a:rPr lang="zh-CN" altLang="en-US" sz="1200" dirty="0">
                <a:solidFill>
                  <a:srgbClr val="7030A0"/>
                </a:solidFill>
              </a:rPr>
              <a:t> </a:t>
            </a:r>
            <a:r>
              <a:rPr lang="en-US" altLang="zh-CN" sz="1200" dirty="0">
                <a:solidFill>
                  <a:srgbClr val="7030A0"/>
                </a:solidFill>
              </a:rPr>
              <a:t>task.</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the diagram,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sz="1200" dirty="0"/>
              <a:t>he key rationale is that we believe better node embeddings help learn a better graph structures and a better graph structure helps learn better node embeddings.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method can iteratively search for hidden graph structure that augments the initial graph structure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dirty="0"/>
              <a:t>dynamically</a:t>
            </a:r>
            <a:r>
              <a:rPr lang="zh-CN" altLang="en-US" sz="1200" dirty="0"/>
              <a:t> </a:t>
            </a:r>
            <a:r>
              <a:rPr lang="en-US" altLang="zh-CN" sz="1200" dirty="0"/>
              <a:t>stop</a:t>
            </a:r>
            <a:r>
              <a:rPr lang="zh-CN" altLang="en-US" sz="1200" dirty="0"/>
              <a:t> </a:t>
            </a:r>
            <a:r>
              <a:rPr lang="en-US" sz="1200" dirty="0">
                <a:solidFill>
                  <a:prstClr val="black"/>
                </a:solidFill>
              </a:rPr>
              <a:t>when the learned graph structure approaches the optimized graph </a:t>
            </a:r>
            <a:r>
              <a:rPr lang="en-US" altLang="zh-CN" sz="1200" dirty="0">
                <a:solidFill>
                  <a:prstClr val="black"/>
                </a:solidFill>
              </a:rPr>
              <a:t>with</a:t>
            </a:r>
            <a:r>
              <a:rPr lang="zh-CN" altLang="en-US" sz="1200" dirty="0">
                <a:solidFill>
                  <a:prstClr val="black"/>
                </a:solidFill>
              </a:rPr>
              <a:t> </a:t>
            </a:r>
            <a:r>
              <a:rPr lang="en-US" altLang="zh-CN" sz="1200" dirty="0">
                <a:solidFill>
                  <a:prstClr val="black"/>
                </a:solidFill>
              </a:rPr>
              <a:t>respect</a:t>
            </a:r>
            <a:r>
              <a:rPr lang="zh-CN" altLang="en-US" sz="1200" dirty="0">
                <a:solidFill>
                  <a:prstClr val="black"/>
                </a:solidFill>
              </a:rPr>
              <a:t> </a:t>
            </a:r>
            <a:r>
              <a:rPr lang="en-US" altLang="zh-CN" sz="1200" dirty="0">
                <a:solidFill>
                  <a:prstClr val="black"/>
                </a:solidFill>
              </a:rPr>
              <a:t>to</a:t>
            </a:r>
            <a:r>
              <a:rPr lang="zh-CN" altLang="en-US" sz="1200" dirty="0">
                <a:solidFill>
                  <a:prstClr val="black"/>
                </a:solidFill>
              </a:rPr>
              <a:t> </a:t>
            </a:r>
            <a:r>
              <a:rPr lang="en-US" altLang="zh-CN" sz="1200" dirty="0">
                <a:solidFill>
                  <a:prstClr val="black"/>
                </a:solidFill>
              </a:rPr>
              <a:t>the</a:t>
            </a:r>
            <a:r>
              <a:rPr lang="zh-CN" altLang="en-US" sz="1200" dirty="0">
                <a:solidFill>
                  <a:prstClr val="black"/>
                </a:solidFill>
              </a:rPr>
              <a:t> </a:t>
            </a:r>
            <a:r>
              <a:rPr lang="en-US" altLang="zh-CN" sz="1200" dirty="0">
                <a:solidFill>
                  <a:prstClr val="black"/>
                </a:solidFill>
              </a:rPr>
              <a:t>downstream</a:t>
            </a:r>
            <a:r>
              <a:rPr lang="zh-CN" altLang="en-US" sz="1200" dirty="0">
                <a:solidFill>
                  <a:prstClr val="black"/>
                </a:solidFill>
              </a:rPr>
              <a:t> </a:t>
            </a:r>
            <a:r>
              <a:rPr lang="en-US" altLang="zh-CN" sz="1200" dirty="0">
                <a:solidFill>
                  <a:prstClr val="black"/>
                </a:solidFill>
              </a:rPr>
              <a:t>task</a:t>
            </a:r>
            <a:r>
              <a:rPr lang="en-US" sz="1200" dirty="0">
                <a:solidFill>
                  <a:prstClr val="black"/>
                </a:solidFill>
              </a:rPr>
              <a:t>.</a:t>
            </a:r>
            <a:r>
              <a:rPr lang="zh-CN" altLang="en-US" sz="1200" dirty="0">
                <a:solidFill>
                  <a:prstClr val="black"/>
                </a:solidFill>
              </a:rPr>
              <a:t>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685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framework</a:t>
            </a:r>
            <a:r>
              <a:rPr lang="zh-CN" altLang="en-US" dirty="0"/>
              <a:t> </a:t>
            </a:r>
            <a:r>
              <a:rPr lang="en-US" altLang="zh-CN" dirty="0"/>
              <a:t>consists</a:t>
            </a:r>
            <a:r>
              <a:rPr lang="zh-CN" altLang="en-US" dirty="0"/>
              <a:t> </a:t>
            </a:r>
            <a:r>
              <a:rPr lang="en-US" altLang="zh-CN" dirty="0"/>
              <a:t>of</a:t>
            </a:r>
            <a:r>
              <a:rPr lang="zh-CN" altLang="en-US" dirty="0"/>
              <a:t> </a:t>
            </a:r>
            <a:r>
              <a:rPr lang="en-US" altLang="zh-CN" dirty="0"/>
              <a:t>a</a:t>
            </a:r>
            <a:r>
              <a:rPr lang="zh-CN" altLang="en-US" dirty="0"/>
              <a:t> </a:t>
            </a:r>
            <a:r>
              <a:rPr lang="en-US" altLang="zh-CN" dirty="0"/>
              <a:t>graph</a:t>
            </a:r>
            <a:r>
              <a:rPr lang="zh-CN" altLang="en-US" dirty="0"/>
              <a:t> </a:t>
            </a:r>
            <a:r>
              <a:rPr lang="en-US" altLang="zh-CN" dirty="0"/>
              <a:t>learning</a:t>
            </a:r>
            <a:r>
              <a:rPr lang="zh-CN" altLang="en-US" dirty="0"/>
              <a:t> </a:t>
            </a:r>
            <a:r>
              <a:rPr lang="en-US" altLang="zh-CN" dirty="0"/>
              <a:t>network</a:t>
            </a:r>
            <a:r>
              <a:rPr lang="zh-CN" altLang="en-US" dirty="0"/>
              <a:t> </a:t>
            </a:r>
            <a:r>
              <a:rPr lang="en-US" altLang="zh-CN" dirty="0"/>
              <a:t>for</a:t>
            </a:r>
            <a:r>
              <a:rPr lang="zh-CN" altLang="en-US" dirty="0"/>
              <a:t> </a:t>
            </a:r>
            <a:r>
              <a:rPr lang="en-US" altLang="zh-CN" dirty="0"/>
              <a:t>generating</a:t>
            </a:r>
            <a:r>
              <a:rPr lang="zh-CN" altLang="en-US" dirty="0"/>
              <a:t> </a:t>
            </a:r>
            <a:r>
              <a:rPr lang="en-US" altLang="zh-CN" dirty="0"/>
              <a:t>a</a:t>
            </a:r>
            <a:r>
              <a:rPr lang="zh-CN" altLang="en-US" dirty="0"/>
              <a:t> </a:t>
            </a:r>
            <a:r>
              <a:rPr lang="en-US" altLang="zh-CN" dirty="0"/>
              <a:t>graph</a:t>
            </a:r>
            <a:r>
              <a:rPr lang="zh-CN" altLang="en-US" dirty="0"/>
              <a:t> </a:t>
            </a:r>
            <a:r>
              <a:rPr lang="en-US" altLang="zh-CN" dirty="0"/>
              <a:t>topology</a:t>
            </a:r>
            <a:r>
              <a:rPr lang="zh-CN" altLang="en-US" dirty="0"/>
              <a:t> </a:t>
            </a:r>
            <a:r>
              <a:rPr lang="en-US" altLang="zh-CN" dirty="0"/>
              <a:t>based</a:t>
            </a:r>
            <a:r>
              <a:rPr lang="zh-CN" altLang="en-US" dirty="0"/>
              <a:t> </a:t>
            </a:r>
            <a:r>
              <a:rPr lang="en-US" altLang="zh-CN" dirty="0"/>
              <a:t>on</a:t>
            </a:r>
            <a:r>
              <a:rPr lang="zh-CN" altLang="en-US" dirty="0"/>
              <a:t> </a:t>
            </a:r>
            <a:r>
              <a:rPr lang="en-US" altLang="zh-CN" dirty="0"/>
              <a:t>node</a:t>
            </a:r>
            <a:r>
              <a:rPr lang="zh-CN" altLang="en-US" dirty="0"/>
              <a:t> </a:t>
            </a:r>
            <a:r>
              <a:rPr lang="en-US" altLang="zh-CN" dirty="0"/>
              <a:t>embeddings,</a:t>
            </a:r>
            <a:r>
              <a:rPr lang="zh-CN" altLang="en-US" dirty="0"/>
              <a:t> </a:t>
            </a:r>
            <a:r>
              <a:rPr lang="en-US" altLang="zh-CN" dirty="0"/>
              <a:t>a</a:t>
            </a:r>
            <a:r>
              <a:rPr lang="zh-CN" altLang="en-US" dirty="0"/>
              <a:t> </a:t>
            </a:r>
            <a:r>
              <a:rPr lang="en-US" altLang="zh-CN" dirty="0"/>
              <a:t>graph</a:t>
            </a:r>
            <a:r>
              <a:rPr lang="zh-CN" altLang="en-US" dirty="0"/>
              <a:t> </a:t>
            </a:r>
            <a:r>
              <a:rPr lang="en-US" altLang="zh-CN" dirty="0"/>
              <a:t>embedding</a:t>
            </a:r>
            <a:r>
              <a:rPr lang="zh-CN" altLang="en-US" dirty="0"/>
              <a:t> </a:t>
            </a:r>
            <a:r>
              <a:rPr lang="en-US" altLang="zh-CN" dirty="0"/>
              <a:t>network</a:t>
            </a:r>
            <a:r>
              <a:rPr lang="zh-CN" altLang="en-US" dirty="0"/>
              <a:t> </a:t>
            </a:r>
            <a:r>
              <a:rPr lang="en-US" altLang="zh-CN" dirty="0"/>
              <a:t>for</a:t>
            </a:r>
            <a:r>
              <a:rPr lang="zh-CN" altLang="en-US" dirty="0"/>
              <a:t> </a:t>
            </a:r>
            <a:r>
              <a:rPr lang="en-US" altLang="zh-CN" dirty="0"/>
              <a:t>generating</a:t>
            </a:r>
            <a:r>
              <a:rPr lang="zh-CN" altLang="en-US" dirty="0"/>
              <a:t> </a:t>
            </a:r>
            <a:r>
              <a:rPr lang="en-US" altLang="zh-CN" dirty="0"/>
              <a:t>node</a:t>
            </a:r>
            <a:r>
              <a:rPr lang="zh-CN" altLang="en-US" dirty="0"/>
              <a:t> </a:t>
            </a:r>
            <a:r>
              <a:rPr lang="en-US" altLang="zh-CN" dirty="0"/>
              <a:t>embeddings</a:t>
            </a:r>
            <a:r>
              <a:rPr lang="zh-CN" altLang="en-US" dirty="0"/>
              <a:t> </a:t>
            </a:r>
            <a:r>
              <a:rPr lang="en-US" altLang="zh-CN" dirty="0"/>
              <a:t>based</a:t>
            </a:r>
            <a:r>
              <a:rPr lang="zh-CN" altLang="en-US" dirty="0"/>
              <a:t> </a:t>
            </a:r>
            <a:r>
              <a:rPr lang="en-US" altLang="zh-CN" dirty="0"/>
              <a:t>on</a:t>
            </a:r>
            <a:r>
              <a:rPr lang="zh-CN" altLang="en-US" dirty="0"/>
              <a:t> </a:t>
            </a:r>
            <a:r>
              <a:rPr lang="en-US" altLang="zh-CN" dirty="0"/>
              <a:t>graph</a:t>
            </a:r>
            <a:r>
              <a:rPr lang="zh-CN" altLang="en-US" dirty="0"/>
              <a:t> </a:t>
            </a:r>
            <a:r>
              <a:rPr lang="en-US" altLang="zh-CN" dirty="0"/>
              <a:t>topology,</a:t>
            </a:r>
            <a:r>
              <a:rPr lang="zh-CN" altLang="en-US" dirty="0"/>
              <a:t> </a:t>
            </a:r>
            <a:r>
              <a:rPr lang="en-US" altLang="zh-CN" dirty="0"/>
              <a:t>a</a:t>
            </a:r>
            <a:r>
              <a:rPr lang="zh-CN" altLang="en-US" dirty="0"/>
              <a:t> </a:t>
            </a:r>
            <a:r>
              <a:rPr lang="en-US" altLang="zh-CN" dirty="0"/>
              <a:t>graph</a:t>
            </a:r>
            <a:r>
              <a:rPr lang="zh-CN" altLang="en-US" dirty="0"/>
              <a:t> </a:t>
            </a:r>
            <a:r>
              <a:rPr lang="en-US" altLang="zh-CN" dirty="0"/>
              <a:t>regularization</a:t>
            </a:r>
            <a:r>
              <a:rPr lang="zh-CN" altLang="en-US" dirty="0"/>
              <a:t> </a:t>
            </a:r>
            <a:r>
              <a:rPr lang="en-US" altLang="zh-CN" dirty="0"/>
              <a:t>network</a:t>
            </a:r>
            <a:r>
              <a:rPr lang="zh-CN" altLang="en-US" dirty="0"/>
              <a:t> </a:t>
            </a:r>
            <a:r>
              <a:rPr lang="en-US" altLang="zh-CN" dirty="0"/>
              <a:t>for</a:t>
            </a:r>
            <a:r>
              <a:rPr lang="zh-CN" altLang="en-US" dirty="0"/>
              <a:t> </a:t>
            </a:r>
            <a:r>
              <a:rPr lang="en-US" altLang="zh-CN" dirty="0"/>
              <a:t>controlling</a:t>
            </a:r>
            <a:r>
              <a:rPr lang="zh-CN" altLang="en-US" dirty="0"/>
              <a:t> </a:t>
            </a:r>
            <a:r>
              <a:rPr lang="en-US" altLang="zh-CN" dirty="0"/>
              <a:t>the</a:t>
            </a:r>
            <a:r>
              <a:rPr lang="zh-CN" altLang="en-US" dirty="0"/>
              <a:t> </a:t>
            </a:r>
            <a:r>
              <a:rPr lang="en-US" altLang="zh-CN" dirty="0"/>
              <a:t>quality</a:t>
            </a:r>
            <a:r>
              <a:rPr lang="zh-CN" altLang="en-US" dirty="0"/>
              <a:t> </a:t>
            </a:r>
            <a:r>
              <a:rPr lang="en-US" altLang="zh-CN" dirty="0"/>
              <a:t>of</a:t>
            </a:r>
            <a:r>
              <a:rPr lang="zh-CN" altLang="en-US" dirty="0"/>
              <a:t> </a:t>
            </a:r>
            <a:r>
              <a:rPr lang="en-US" altLang="zh-CN" dirty="0"/>
              <a:t>the</a:t>
            </a:r>
            <a:r>
              <a:rPr lang="zh-CN" altLang="en-US" dirty="0"/>
              <a:t> </a:t>
            </a:r>
            <a:r>
              <a:rPr lang="en-US" altLang="zh-CN" dirty="0"/>
              <a:t>learned</a:t>
            </a:r>
            <a:r>
              <a:rPr lang="zh-CN" altLang="en-US" dirty="0"/>
              <a:t> </a:t>
            </a:r>
            <a:r>
              <a:rPr lang="en-US" altLang="zh-CN" dirty="0"/>
              <a:t>graph,</a:t>
            </a:r>
            <a:r>
              <a:rPr lang="zh-CN" altLang="en-US" dirty="0"/>
              <a:t> </a:t>
            </a:r>
            <a:r>
              <a:rPr lang="en-US" altLang="zh-CN" dirty="0"/>
              <a:t>and</a:t>
            </a:r>
            <a:r>
              <a:rPr lang="zh-CN" altLang="en-US" dirty="0"/>
              <a:t> </a:t>
            </a:r>
            <a:r>
              <a:rPr lang="en-US" altLang="zh-CN" dirty="0"/>
              <a:t>a</a:t>
            </a:r>
            <a:r>
              <a:rPr lang="zh-CN" altLang="en-US" dirty="0"/>
              <a:t> </a:t>
            </a:r>
            <a:r>
              <a:rPr lang="en-US" altLang="zh-CN" dirty="0"/>
              <a:t>prediction</a:t>
            </a:r>
            <a:r>
              <a:rPr lang="zh-CN" altLang="en-US" dirty="0"/>
              <a:t> </a:t>
            </a:r>
            <a:r>
              <a:rPr lang="en-US" altLang="zh-CN" dirty="0"/>
              <a:t>network</a:t>
            </a:r>
            <a:r>
              <a:rPr lang="zh-CN" altLang="en-US" dirty="0"/>
              <a:t> </a:t>
            </a:r>
            <a:r>
              <a:rPr lang="en-US" altLang="zh-CN" dirty="0"/>
              <a:t>for</a:t>
            </a:r>
            <a:r>
              <a:rPr lang="zh-CN" altLang="en-US" dirty="0"/>
              <a:t> </a:t>
            </a:r>
            <a:r>
              <a:rPr lang="en-US" altLang="zh-CN" dirty="0"/>
              <a:t>the</a:t>
            </a:r>
            <a:r>
              <a:rPr lang="zh-CN" altLang="en-US" dirty="0"/>
              <a:t> </a:t>
            </a:r>
            <a:r>
              <a:rPr lang="en-US" altLang="zh-CN" dirty="0"/>
              <a:t>downstream</a:t>
            </a:r>
            <a:r>
              <a:rPr lang="zh-CN" altLang="en-US" dirty="0"/>
              <a:t> </a:t>
            </a:r>
            <a:r>
              <a:rPr lang="en-US" altLang="zh-CN" dirty="0"/>
              <a:t>task.</a:t>
            </a:r>
            <a:r>
              <a:rPr lang="zh-CN" altLang="en-US" dirty="0"/>
              <a:t> </a:t>
            </a:r>
            <a:r>
              <a:rPr lang="en-US" altLang="zh-CN" dirty="0"/>
              <a:t>Combining the anchor-based approximation technique, we further propose a scalable version of IDGL, namely IDGL-</a:t>
            </a:r>
            <a:r>
              <a:rPr lang="en-US" altLang="zh-CN" dirty="0" err="1"/>
              <a:t>Anch</a:t>
            </a:r>
            <a:r>
              <a:rPr lang="en-US" altLang="zh-CN" dirty="0"/>
              <a:t>, which significantly reduces the time and space complexity of IDGL without compromising the performance.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517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minimize a joint loss function combining both the prediction loss and the graph regularization loss.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303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experimental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transductive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outperforms all baselines in 4 out of 5 benchmarks, which demonstrates its effectiveness.</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a:t>
            </a:r>
            <a:r>
              <a:rPr lang="en-US" altLang="zh-CN" sz="1200" kern="1200" dirty="0">
                <a:solidFill>
                  <a:schemeClr val="tx1"/>
                </a:solidFill>
                <a:effectLst/>
                <a:latin typeface="+mn-lt"/>
                <a:ea typeface="+mn-ea"/>
                <a:cs typeface="+mn-cs"/>
              </a:rPr>
              <a:t>IDGL</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IDGL-</a:t>
            </a:r>
            <a:r>
              <a:rPr lang="en-US" altLang="zh-CN" sz="1200" kern="1200" dirty="0" err="1">
                <a:solidFill>
                  <a:schemeClr val="tx1"/>
                </a:solidFill>
                <a:effectLst/>
                <a:latin typeface="+mn-lt"/>
                <a:ea typeface="+mn-ea"/>
                <a:cs typeface="+mn-cs"/>
              </a:rPr>
              <a:t>Anch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more scalable and can achieve comparable or even better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585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a:t>
            </a:r>
            <a:r>
              <a:rPr lang="en-US" altLang="zh-CN" dirty="0"/>
              <a:t>our</a:t>
            </a:r>
            <a:r>
              <a:rPr lang="zh-CN" altLang="en-US" dirty="0"/>
              <a:t> </a:t>
            </a:r>
            <a:r>
              <a:rPr lang="en-US" altLang="zh-CN" dirty="0"/>
              <a:t>main</a:t>
            </a:r>
            <a:r>
              <a:rPr lang="zh-CN" altLang="en-US" dirty="0"/>
              <a:t> </a:t>
            </a:r>
            <a:r>
              <a:rPr lang="en-US" altLang="zh-CN" dirty="0"/>
              <a:t>graph</a:t>
            </a:r>
            <a:r>
              <a:rPr lang="zh-CN" altLang="en-US" dirty="0"/>
              <a:t> </a:t>
            </a:r>
            <a:r>
              <a:rPr lang="en-US" altLang="zh-CN" dirty="0"/>
              <a:t>learning</a:t>
            </a:r>
            <a:r>
              <a:rPr lang="zh-CN" altLang="en-US" dirty="0"/>
              <a:t> </a:t>
            </a:r>
            <a:r>
              <a:rPr lang="en-US" altLang="zh-CN" dirty="0"/>
              <a:t>baseline</a:t>
            </a:r>
            <a:r>
              <a:rPr lang="zh-CN" altLang="en-US" dirty="0"/>
              <a:t> </a:t>
            </a:r>
            <a:r>
              <a:rPr lang="en-US" dirty="0"/>
              <a:t>LDS which cannot handle inductive setting</a:t>
            </a:r>
            <a:r>
              <a:rPr lang="zh-CN" altLang="en-US" dirty="0"/>
              <a:t> </a:t>
            </a:r>
            <a:r>
              <a:rPr lang="en-US" altLang="zh-CN" dirty="0"/>
              <a:t>where</a:t>
            </a:r>
            <a:r>
              <a:rPr lang="zh-CN" altLang="en-US" dirty="0"/>
              <a:t> </a:t>
            </a:r>
            <a:r>
              <a:rPr lang="en-US" altLang="zh-CN" dirty="0"/>
              <a:t>there</a:t>
            </a:r>
            <a:r>
              <a:rPr lang="zh-CN" altLang="en-US" dirty="0"/>
              <a:t> </a:t>
            </a:r>
            <a:r>
              <a:rPr lang="en-US" altLang="zh-CN" dirty="0"/>
              <a:t>are</a:t>
            </a:r>
            <a:r>
              <a:rPr lang="zh-CN" altLang="en-US" dirty="0"/>
              <a:t> </a:t>
            </a:r>
            <a:r>
              <a:rPr lang="en-US" altLang="zh-CN" dirty="0"/>
              <a:t>unseen</a:t>
            </a:r>
            <a:r>
              <a:rPr lang="zh-CN" altLang="en-US" dirty="0"/>
              <a:t> </a:t>
            </a:r>
            <a:r>
              <a:rPr lang="en-US" altLang="zh-CN" dirty="0"/>
              <a:t>nodes/graphs</a:t>
            </a:r>
            <a:r>
              <a:rPr lang="zh-CN" altLang="en-US" dirty="0"/>
              <a:t> </a:t>
            </a:r>
            <a:r>
              <a:rPr lang="en-US" altLang="zh-CN" dirty="0"/>
              <a:t>in</a:t>
            </a:r>
            <a:r>
              <a:rPr lang="zh-CN" altLang="en-US" dirty="0"/>
              <a:t> </a:t>
            </a:r>
            <a:r>
              <a:rPr lang="en-US" altLang="zh-CN" dirty="0"/>
              <a:t>the</a:t>
            </a:r>
            <a:r>
              <a:rPr lang="zh-CN" altLang="en-US" dirty="0"/>
              <a:t> </a:t>
            </a:r>
            <a:r>
              <a:rPr lang="en-US" altLang="zh-CN" dirty="0"/>
              <a:t>testing</a:t>
            </a:r>
            <a:r>
              <a:rPr lang="zh-CN" altLang="en-US" dirty="0"/>
              <a:t> </a:t>
            </a:r>
            <a:r>
              <a:rPr lang="en-US" altLang="zh-CN" dirty="0"/>
              <a:t>set,</a:t>
            </a:r>
            <a:r>
              <a:rPr lang="zh-CN" altLang="en-US" dirty="0"/>
              <a:t> </a:t>
            </a:r>
            <a:r>
              <a:rPr lang="en-US" dirty="0"/>
              <a:t>the good performance on </a:t>
            </a:r>
            <a:r>
              <a:rPr lang="en-US" altLang="zh-CN" dirty="0"/>
              <a:t>two</a:t>
            </a:r>
            <a:r>
              <a:rPr lang="zh-CN" altLang="en-US" dirty="0"/>
              <a:t> </a:t>
            </a:r>
            <a:r>
              <a:rPr lang="en-US" altLang="zh-CN" dirty="0"/>
              <a:t>text</a:t>
            </a:r>
            <a:r>
              <a:rPr lang="zh-CN" altLang="en-US" dirty="0"/>
              <a:t> </a:t>
            </a:r>
            <a:r>
              <a:rPr lang="en-US" altLang="zh-CN" dirty="0"/>
              <a:t>benchmarks</a:t>
            </a:r>
            <a:r>
              <a:rPr lang="zh-CN" altLang="en-US" dirty="0"/>
              <a:t> </a:t>
            </a:r>
            <a:r>
              <a:rPr lang="en-US" dirty="0"/>
              <a:t>verifies the capability of </a:t>
            </a:r>
            <a:r>
              <a:rPr lang="en-US" altLang="zh-CN" dirty="0"/>
              <a:t>our</a:t>
            </a:r>
            <a:r>
              <a:rPr lang="zh-CN" altLang="en-US" dirty="0"/>
              <a:t> </a:t>
            </a:r>
            <a:r>
              <a:rPr lang="en-US" altLang="zh-CN" dirty="0"/>
              <a:t>approach</a:t>
            </a:r>
            <a:r>
              <a:rPr lang="zh-CN" altLang="en-US" dirty="0"/>
              <a:t> </a:t>
            </a:r>
            <a:r>
              <a:rPr lang="en-US" dirty="0"/>
              <a:t>on inductive learning.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177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a:t>
            </a:r>
            <a:r>
              <a:rPr lang="en-US" altLang="zh-CN" dirty="0"/>
              <a:t>our</a:t>
            </a:r>
            <a:r>
              <a:rPr lang="zh-CN" altLang="en-US" dirty="0"/>
              <a:t> </a:t>
            </a:r>
            <a:r>
              <a:rPr lang="en-US" altLang="zh-CN" dirty="0"/>
              <a:t>main</a:t>
            </a:r>
            <a:r>
              <a:rPr lang="zh-CN" altLang="en-US" dirty="0"/>
              <a:t> </a:t>
            </a:r>
            <a:r>
              <a:rPr lang="en-US" altLang="zh-CN" dirty="0"/>
              <a:t>graph</a:t>
            </a:r>
            <a:r>
              <a:rPr lang="zh-CN" altLang="en-US" dirty="0"/>
              <a:t> </a:t>
            </a:r>
            <a:r>
              <a:rPr lang="en-US" altLang="zh-CN" dirty="0"/>
              <a:t>learning</a:t>
            </a:r>
            <a:r>
              <a:rPr lang="zh-CN" altLang="en-US" dirty="0"/>
              <a:t> </a:t>
            </a:r>
            <a:r>
              <a:rPr lang="en-US" altLang="zh-CN" dirty="0"/>
              <a:t>baseline</a:t>
            </a:r>
            <a:r>
              <a:rPr lang="zh-CN" altLang="en-US" dirty="0"/>
              <a:t> </a:t>
            </a:r>
            <a:r>
              <a:rPr lang="en-US" dirty="0"/>
              <a:t>LDS which cannot handle inductive setting</a:t>
            </a:r>
            <a:r>
              <a:rPr lang="zh-CN" altLang="en-US" dirty="0"/>
              <a:t> </a:t>
            </a:r>
            <a:r>
              <a:rPr lang="en-US" altLang="zh-CN" dirty="0"/>
              <a:t>where</a:t>
            </a:r>
            <a:r>
              <a:rPr lang="zh-CN" altLang="en-US" dirty="0"/>
              <a:t> </a:t>
            </a:r>
            <a:r>
              <a:rPr lang="en-US" altLang="zh-CN" dirty="0"/>
              <a:t>there</a:t>
            </a:r>
            <a:r>
              <a:rPr lang="zh-CN" altLang="en-US" dirty="0"/>
              <a:t> </a:t>
            </a:r>
            <a:r>
              <a:rPr lang="en-US" altLang="zh-CN" dirty="0"/>
              <a:t>are</a:t>
            </a:r>
            <a:r>
              <a:rPr lang="zh-CN" altLang="en-US" dirty="0"/>
              <a:t> </a:t>
            </a:r>
            <a:r>
              <a:rPr lang="en-US" altLang="zh-CN" dirty="0"/>
              <a:t>unseen</a:t>
            </a:r>
            <a:r>
              <a:rPr lang="zh-CN" altLang="en-US" dirty="0"/>
              <a:t> </a:t>
            </a:r>
            <a:r>
              <a:rPr lang="en-US" altLang="zh-CN" dirty="0"/>
              <a:t>nodes/graphs</a:t>
            </a:r>
            <a:r>
              <a:rPr lang="zh-CN" altLang="en-US" dirty="0"/>
              <a:t> </a:t>
            </a:r>
            <a:r>
              <a:rPr lang="en-US" altLang="zh-CN" dirty="0"/>
              <a:t>in</a:t>
            </a:r>
            <a:r>
              <a:rPr lang="zh-CN" altLang="en-US" dirty="0"/>
              <a:t> </a:t>
            </a:r>
            <a:r>
              <a:rPr lang="en-US" altLang="zh-CN" dirty="0"/>
              <a:t>the</a:t>
            </a:r>
            <a:r>
              <a:rPr lang="zh-CN" altLang="en-US" dirty="0"/>
              <a:t> </a:t>
            </a:r>
            <a:r>
              <a:rPr lang="en-US" altLang="zh-CN" dirty="0"/>
              <a:t>testing</a:t>
            </a:r>
            <a:r>
              <a:rPr lang="zh-CN" altLang="en-US" dirty="0"/>
              <a:t> </a:t>
            </a:r>
            <a:r>
              <a:rPr lang="en-US" altLang="zh-CN" dirty="0"/>
              <a:t>set,</a:t>
            </a:r>
            <a:r>
              <a:rPr lang="zh-CN" altLang="en-US" dirty="0"/>
              <a:t> </a:t>
            </a:r>
            <a:r>
              <a:rPr lang="en-US" dirty="0"/>
              <a:t>the good performance on </a:t>
            </a:r>
            <a:r>
              <a:rPr lang="en-US" altLang="zh-CN" dirty="0"/>
              <a:t>two</a:t>
            </a:r>
            <a:r>
              <a:rPr lang="zh-CN" altLang="en-US" dirty="0"/>
              <a:t> </a:t>
            </a:r>
            <a:r>
              <a:rPr lang="en-US" altLang="zh-CN" dirty="0"/>
              <a:t>text</a:t>
            </a:r>
            <a:r>
              <a:rPr lang="zh-CN" altLang="en-US" dirty="0"/>
              <a:t> </a:t>
            </a:r>
            <a:r>
              <a:rPr lang="en-US" altLang="zh-CN" dirty="0"/>
              <a:t>benchmarks</a:t>
            </a:r>
            <a:r>
              <a:rPr lang="zh-CN" altLang="en-US" dirty="0"/>
              <a:t> </a:t>
            </a:r>
            <a:r>
              <a:rPr lang="en-US" dirty="0"/>
              <a:t>verifies the capability of </a:t>
            </a:r>
            <a:r>
              <a:rPr lang="en-US" altLang="zh-CN" dirty="0"/>
              <a:t>our</a:t>
            </a:r>
            <a:r>
              <a:rPr lang="zh-CN" altLang="en-US" dirty="0"/>
              <a:t> </a:t>
            </a:r>
            <a:r>
              <a:rPr lang="en-US" altLang="zh-CN" dirty="0"/>
              <a:t>approach</a:t>
            </a:r>
            <a:r>
              <a:rPr lang="zh-CN" altLang="en-US" dirty="0"/>
              <a:t> </a:t>
            </a:r>
            <a:r>
              <a:rPr lang="en-US" dirty="0"/>
              <a:t>on inductive learning.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87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the robustness of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adversarial graphs, we construct graphs with random edge deletions or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ompared to GCN and LDS, IDGL achieves better or comparable results in both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GCN and LDS completely fail in the edge addition scenario, IDGL is still able to perform reasonably well.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6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the robustness of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adversarial graphs, we construct graphs with random edge deletions or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ompared to GCN and LDS, IDGL achieves better or comparable results in both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GCN and LDS completely fail in the edge addition scenario, IDGL is still able to perform reasonably well.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88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the robustness of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adversarial graphs, we construct graphs with random edge deletions or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ompared to GCN and LDS, IDGL achieves better or comparable results in both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GCN and LDS completely fail in the edge addition scenario, IDGL is still able to perform reasonably well.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46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GNN’s powerful ability in learning expressive node embeddings, unfortunately, they can only be used when graph-structured data is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existing GNN methods assume the input graph topology is perfect, which is not necessarily true in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because the real-word graphs are often noisy due to the error-prone data measurement or collection.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graph construction process might not be ideal for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motivates us to learn graph structure supplementary to the initial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Furthermore, many applications such as those in NLP may not have graph-structured data available, requiring a lot of domain expertise for manual graph construction. </a:t>
            </a:r>
          </a:p>
          <a:p>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raises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question:</a:t>
            </a:r>
            <a:r>
              <a:rPr lang="en-US" sz="1200" kern="1200" dirty="0">
                <a:solidFill>
                  <a:schemeClr val="tx1"/>
                </a:solidFill>
                <a:effectLst/>
                <a:latin typeface="+mn-lt"/>
                <a:ea typeface="+mn-ea"/>
                <a:cs typeface="+mn-cs"/>
              </a:rPr>
              <a:t> can we do automatic graph construction from raw data features?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276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the robustness of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adversarial graphs, we construct graphs with random edge deletions or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ompared to GCN and LDS, IDGL achieves better or comparable results in both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GCN and LDS completely fail in the edge addition scenario, IDGL is still able to perform reasonably well.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556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the robustness of </a:t>
            </a:r>
            <a:r>
              <a:rPr lang="en-US" altLang="zh-CN" sz="1200" kern="1200" dirty="0">
                <a:solidFill>
                  <a:schemeClr val="tx1"/>
                </a:solidFill>
                <a:effectLst/>
                <a:latin typeface="+mn-lt"/>
                <a:ea typeface="+mn-ea"/>
                <a:cs typeface="+mn-cs"/>
              </a:rPr>
              <a:t>IDGL</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adversarial graphs, we construct graphs with random edge deletions or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ompared to GCN and LDS, IDGL achieves better or comparable results in both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both GCN and LDS completely fail in the edge addition scenario, IDGL is still able to perform reasonably well.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56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of our model is publicly available. Thank you for your attention!</a:t>
            </a:r>
          </a:p>
        </p:txBody>
      </p:sp>
      <p:sp>
        <p:nvSpPr>
          <p:cNvPr id="4" name="Slide Number Placeholder 3"/>
          <p:cNvSpPr>
            <a:spLocks noGrp="1"/>
          </p:cNvSpPr>
          <p:nvPr>
            <p:ph type="sldNum" sz="quarter" idx="5"/>
          </p:nvPr>
        </p:nvSpPr>
        <p:spPr/>
        <p:txBody>
          <a:bodyPr/>
          <a:lstStyle/>
          <a:p>
            <a:fld id="{64D0F70D-FEDF-F846-9CCB-26A1A925D03C}" type="slidenum">
              <a:rPr lang="en-US" smtClean="0"/>
              <a:t>24</a:t>
            </a:fld>
            <a:endParaRPr lang="en-US"/>
          </a:p>
        </p:txBody>
      </p:sp>
    </p:spTree>
    <p:extLst>
      <p:ext uri="{BB962C8B-B14F-4D97-AF65-F5344CB8AC3E}">
        <p14:creationId xmlns:p14="http://schemas.microsoft.com/office/powerpoint/2010/main" val="48814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49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issues motivate our work on graph learning for GNNs.</a:t>
            </a:r>
          </a:p>
          <a:p>
            <a:endParaRPr lang="en-US" dirty="0"/>
          </a:p>
        </p:txBody>
      </p:sp>
      <p:sp>
        <p:nvSpPr>
          <p:cNvPr id="4" name="Slide Number Placeholder 3"/>
          <p:cNvSpPr>
            <a:spLocks noGrp="1"/>
          </p:cNvSpPr>
          <p:nvPr>
            <p:ph type="sldNum" sz="quarter" idx="5"/>
          </p:nvPr>
        </p:nvSpPr>
        <p:spPr/>
        <p:txBody>
          <a:bodyPr/>
          <a:lstStyle/>
          <a:p>
            <a:fld id="{64D0F70D-FEDF-F846-9CCB-26A1A925D03C}" type="slidenum">
              <a:rPr lang="en-US" smtClean="0"/>
              <a:t>3</a:t>
            </a:fld>
            <a:endParaRPr lang="en-US"/>
          </a:p>
        </p:txBody>
      </p:sp>
    </p:spTree>
    <p:extLst>
      <p:ext uri="{BB962C8B-B14F-4D97-AF65-F5344CB8AC3E}">
        <p14:creationId xmlns:p14="http://schemas.microsoft.com/office/powerpoint/2010/main" val="360319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dirty="0">
                <a:solidFill>
                  <a:prstClr val="black"/>
                </a:solidFill>
              </a:rPr>
              <a:t>We propose a novel end-to-end graph learning framework </a:t>
            </a:r>
            <a:r>
              <a:rPr lang="en-US" altLang="zh-CN" sz="1200" dirty="0">
                <a:solidFill>
                  <a:prstClr val="black"/>
                </a:solidFill>
              </a:rPr>
              <a:t>(IDGL</a:t>
            </a:r>
            <a:r>
              <a:rPr lang="en-US" sz="1200" dirty="0">
                <a:solidFill>
                  <a:prstClr val="black"/>
                </a:solidFill>
              </a:rPr>
              <a:t>) for jointly and iteratively learning the graph structure and graph embedding. </a:t>
            </a:r>
            <a:r>
              <a:rPr lang="en-US" altLang="zh-CN" sz="1200" dirty="0">
                <a:solidFill>
                  <a:prstClr val="black"/>
                </a:solidFill>
              </a:rPr>
              <a:t>IDGL</a:t>
            </a:r>
            <a:r>
              <a:rPr lang="zh-CN" altLang="en-US" sz="1200" dirty="0">
                <a:solidFill>
                  <a:prstClr val="black"/>
                </a:solidFill>
              </a:rPr>
              <a:t> </a:t>
            </a:r>
            <a:r>
              <a:rPr lang="en-US" sz="1200" dirty="0">
                <a:solidFill>
                  <a:prstClr val="black"/>
                </a:solidFill>
              </a:rPr>
              <a:t>dynamically stops when the learned graph structure approaches the optimized graph (for prediction). To the best of our knowledge, we are the first to introduce the iterative learning for graph structure learning.</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 </a:t>
            </a:r>
            <a:endParaRPr kumimoji="0" lang="en-US" altLang="zh-CN"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dirty="0">
                <a:solidFill>
                  <a:prstClr val="black"/>
                </a:solidFill>
              </a:rPr>
              <a:t>Combining the anchor-based approximation technique, we further propose a scalable version of </a:t>
            </a:r>
            <a:r>
              <a:rPr lang="en-US" altLang="zh-CN" sz="1200" dirty="0">
                <a:solidFill>
                  <a:prstClr val="black"/>
                </a:solidFill>
              </a:rPr>
              <a:t>IDGL</a:t>
            </a:r>
            <a:r>
              <a:rPr lang="en-US" sz="1200" dirty="0">
                <a:solidFill>
                  <a:prstClr val="black"/>
                </a:solidFill>
              </a:rPr>
              <a:t>, namely </a:t>
            </a:r>
            <a:r>
              <a:rPr lang="en-US" altLang="zh-CN" sz="1200" dirty="0">
                <a:solidFill>
                  <a:prstClr val="black"/>
                </a:solidFill>
              </a:rPr>
              <a:t>IDGL-</a:t>
            </a:r>
            <a:r>
              <a:rPr lang="en-US" altLang="zh-CN" sz="1200" dirty="0" err="1">
                <a:solidFill>
                  <a:prstClr val="black"/>
                </a:solidFill>
              </a:rPr>
              <a:t>Anch</a:t>
            </a:r>
            <a:r>
              <a:rPr lang="en-US" sz="1200" dirty="0">
                <a:solidFill>
                  <a:prstClr val="black"/>
                </a:solidFill>
              </a:rPr>
              <a:t>, which achieves linear complexity in both computational time and memory consumption with respect to the number of graph nodes.</a:t>
            </a:r>
            <a:r>
              <a:rPr lang="zh-CN" altLang="en-US" sz="1200" dirty="0">
                <a:solidFill>
                  <a:prstClr val="black"/>
                </a:solidFill>
              </a:rPr>
              <a:t> </a:t>
            </a:r>
            <a:endParaRPr lang="en-US" altLang="zh-CN"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dirty="0">
                <a:solidFill>
                  <a:prstClr val="black"/>
                </a:solidFill>
              </a:rPr>
              <a:t>Experimental results show that our models consistently outperform or match state-of-the-art baselines on various downstream tasks. More importantly, </a:t>
            </a:r>
            <a:r>
              <a:rPr lang="en-US" altLang="zh-CN" sz="1200" dirty="0">
                <a:solidFill>
                  <a:prstClr val="black"/>
                </a:solidFill>
              </a:rPr>
              <a:t>IDGL</a:t>
            </a:r>
            <a:r>
              <a:rPr lang="zh-CN" altLang="en-US" sz="1200" dirty="0">
                <a:solidFill>
                  <a:prstClr val="black"/>
                </a:solidFill>
              </a:rPr>
              <a:t> </a:t>
            </a:r>
            <a:r>
              <a:rPr lang="en-US" sz="1200" dirty="0">
                <a:solidFill>
                  <a:prstClr val="black"/>
                </a:solidFill>
              </a:rPr>
              <a:t>can be more robust to adversarial graph examples and can cope with both </a:t>
            </a:r>
            <a:r>
              <a:rPr lang="en-US" sz="1200" dirty="0" err="1">
                <a:solidFill>
                  <a:prstClr val="black"/>
                </a:solidFill>
              </a:rPr>
              <a:t>transductive</a:t>
            </a:r>
            <a:r>
              <a:rPr lang="en-US" sz="1200" dirty="0">
                <a:solidFill>
                  <a:prstClr val="black"/>
                </a:solidFill>
              </a:rPr>
              <a:t> and inductive learning.</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lvl="0">
              <a:buFont typeface="Wingdings" pitchFamily="2" charset="2"/>
              <a:buNone/>
              <a:defRPr/>
            </a:pPr>
            <a:endParaRPr lang="en-US" sz="1200" dirty="0">
              <a:solidFill>
                <a:prstClr val="black"/>
              </a:solidFill>
            </a:endParaRPr>
          </a:p>
        </p:txBody>
      </p:sp>
      <p:sp>
        <p:nvSpPr>
          <p:cNvPr id="4" name="Slide Number Placeholder 3"/>
          <p:cNvSpPr>
            <a:spLocks noGrp="1"/>
          </p:cNvSpPr>
          <p:nvPr>
            <p:ph type="sldNum" sz="quarter" idx="5"/>
          </p:nvPr>
        </p:nvSpPr>
        <p:spPr/>
        <p:txBody>
          <a:bodyPr/>
          <a:lstStyle/>
          <a:p>
            <a:fld id="{64D0F70D-FEDF-F846-9CCB-26A1A925D03C}" type="slidenum">
              <a:rPr lang="en-US" smtClean="0"/>
              <a:t>4</a:t>
            </a:fld>
            <a:endParaRPr lang="en-US"/>
          </a:p>
        </p:txBody>
      </p:sp>
    </p:spTree>
    <p:extLst>
      <p:ext uri="{BB962C8B-B14F-4D97-AF65-F5344CB8AC3E}">
        <p14:creationId xmlns:p14="http://schemas.microsoft.com/office/powerpoint/2010/main" val="14290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propose a novel </a:t>
            </a:r>
            <a:r>
              <a:rPr lang="en-US" altLang="zh-CN" sz="1200" dirty="0"/>
              <a:t>iterative</a:t>
            </a:r>
            <a:r>
              <a:rPr lang="zh-CN" altLang="en-US" sz="1200" dirty="0"/>
              <a:t> </a:t>
            </a:r>
            <a:r>
              <a:rPr lang="en-US" altLang="zh-CN" sz="1200" dirty="0"/>
              <a:t>deep</a:t>
            </a:r>
            <a:r>
              <a:rPr lang="en-US" sz="1200" dirty="0"/>
              <a:t> graph learning framework for </a:t>
            </a:r>
            <a:r>
              <a:rPr lang="en-US" sz="1200" dirty="0">
                <a:solidFill>
                  <a:srgbClr val="7030A0"/>
                </a:solidFill>
              </a:rPr>
              <a:t>jointly learning the graph structure and graph embedding</a:t>
            </a:r>
            <a:r>
              <a:rPr lang="zh-CN" altLang="en-US" sz="1200" dirty="0">
                <a:solidFill>
                  <a:srgbClr val="7030A0"/>
                </a:solidFill>
              </a:rPr>
              <a:t> </a:t>
            </a:r>
            <a:r>
              <a:rPr lang="en-US" altLang="zh-CN" sz="1200" dirty="0">
                <a:solidFill>
                  <a:srgbClr val="7030A0"/>
                </a:solidFill>
              </a:rPr>
              <a:t>that</a:t>
            </a:r>
            <a:r>
              <a:rPr lang="zh-CN" altLang="en-US" sz="1200" dirty="0">
                <a:solidFill>
                  <a:srgbClr val="7030A0"/>
                </a:solidFill>
              </a:rPr>
              <a:t> </a:t>
            </a:r>
            <a:r>
              <a:rPr lang="en-US" altLang="zh-CN" sz="1200" dirty="0">
                <a:solidFill>
                  <a:srgbClr val="7030A0"/>
                </a:solidFill>
              </a:rPr>
              <a:t>are</a:t>
            </a:r>
            <a:r>
              <a:rPr lang="zh-CN" altLang="en-US" sz="1200" dirty="0">
                <a:solidFill>
                  <a:srgbClr val="7030A0"/>
                </a:solidFill>
              </a:rPr>
              <a:t> </a:t>
            </a:r>
            <a:r>
              <a:rPr lang="en-US" altLang="zh-CN" sz="1200" dirty="0">
                <a:solidFill>
                  <a:srgbClr val="7030A0"/>
                </a:solidFill>
              </a:rPr>
              <a:t>optimized</a:t>
            </a:r>
            <a:r>
              <a:rPr lang="zh-CN" altLang="en-US" sz="1200" dirty="0">
                <a:solidFill>
                  <a:srgbClr val="7030A0"/>
                </a:solidFill>
              </a:rPr>
              <a:t> </a:t>
            </a:r>
            <a:r>
              <a:rPr lang="en-US" altLang="zh-CN" sz="1200" dirty="0">
                <a:solidFill>
                  <a:srgbClr val="7030A0"/>
                </a:solidFill>
              </a:rPr>
              <a:t>toward</a:t>
            </a:r>
            <a:r>
              <a:rPr lang="zh-CN" altLang="en-US" sz="1200" dirty="0">
                <a:solidFill>
                  <a:srgbClr val="7030A0"/>
                </a:solidFill>
              </a:rPr>
              <a:t> </a:t>
            </a:r>
            <a:r>
              <a:rPr lang="en-US" altLang="zh-CN" sz="1200" dirty="0">
                <a:solidFill>
                  <a:srgbClr val="7030A0"/>
                </a:solidFill>
              </a:rPr>
              <a:t>the</a:t>
            </a:r>
            <a:r>
              <a:rPr lang="zh-CN" altLang="en-US" sz="1200" dirty="0">
                <a:solidFill>
                  <a:srgbClr val="7030A0"/>
                </a:solidFill>
              </a:rPr>
              <a:t> </a:t>
            </a:r>
            <a:r>
              <a:rPr lang="en-US" altLang="zh-CN" sz="1200" dirty="0">
                <a:solidFill>
                  <a:srgbClr val="7030A0"/>
                </a:solidFill>
              </a:rPr>
              <a:t>downstream</a:t>
            </a:r>
            <a:r>
              <a:rPr lang="zh-CN" altLang="en-US" sz="1200" dirty="0">
                <a:solidFill>
                  <a:srgbClr val="7030A0"/>
                </a:solidFill>
              </a:rPr>
              <a:t> </a:t>
            </a:r>
            <a:r>
              <a:rPr lang="en-US" altLang="zh-CN" sz="1200" dirty="0">
                <a:solidFill>
                  <a:srgbClr val="7030A0"/>
                </a:solidFill>
              </a:rPr>
              <a:t>prediction</a:t>
            </a:r>
            <a:r>
              <a:rPr lang="zh-CN" altLang="en-US" sz="1200" dirty="0">
                <a:solidFill>
                  <a:srgbClr val="7030A0"/>
                </a:solidFill>
              </a:rPr>
              <a:t> </a:t>
            </a:r>
            <a:r>
              <a:rPr lang="en-US" altLang="zh-CN" sz="1200" dirty="0">
                <a:solidFill>
                  <a:srgbClr val="7030A0"/>
                </a:solidFill>
              </a:rPr>
              <a:t>task.</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the diagram,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sz="1200" dirty="0"/>
              <a:t>he key rationale is that we believe better node embeddings help learn a better graph structures and a better graph structure helps learn better node embeddings.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method can iteratively search for hidden graph structure that augments the initial graph structure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dirty="0"/>
              <a:t>dynamically</a:t>
            </a:r>
            <a:r>
              <a:rPr lang="zh-CN" altLang="en-US" sz="1200" dirty="0"/>
              <a:t> </a:t>
            </a:r>
            <a:r>
              <a:rPr lang="en-US" altLang="zh-CN" sz="1200" dirty="0"/>
              <a:t>stop</a:t>
            </a:r>
            <a:r>
              <a:rPr lang="zh-CN" altLang="en-US" sz="1200" dirty="0"/>
              <a:t> </a:t>
            </a:r>
            <a:r>
              <a:rPr lang="en-US" sz="1200" dirty="0">
                <a:solidFill>
                  <a:prstClr val="black"/>
                </a:solidFill>
              </a:rPr>
              <a:t>when the learned graph structure approaches the optimized graph </a:t>
            </a:r>
            <a:r>
              <a:rPr lang="en-US" altLang="zh-CN" sz="1200" dirty="0">
                <a:solidFill>
                  <a:prstClr val="black"/>
                </a:solidFill>
              </a:rPr>
              <a:t>with</a:t>
            </a:r>
            <a:r>
              <a:rPr lang="zh-CN" altLang="en-US" sz="1200" dirty="0">
                <a:solidFill>
                  <a:prstClr val="black"/>
                </a:solidFill>
              </a:rPr>
              <a:t> </a:t>
            </a:r>
            <a:r>
              <a:rPr lang="en-US" altLang="zh-CN" sz="1200" dirty="0">
                <a:solidFill>
                  <a:prstClr val="black"/>
                </a:solidFill>
              </a:rPr>
              <a:t>respect</a:t>
            </a:r>
            <a:r>
              <a:rPr lang="zh-CN" altLang="en-US" sz="1200" dirty="0">
                <a:solidFill>
                  <a:prstClr val="black"/>
                </a:solidFill>
              </a:rPr>
              <a:t> </a:t>
            </a:r>
            <a:r>
              <a:rPr lang="en-US" altLang="zh-CN" sz="1200" dirty="0">
                <a:solidFill>
                  <a:prstClr val="black"/>
                </a:solidFill>
              </a:rPr>
              <a:t>to</a:t>
            </a:r>
            <a:r>
              <a:rPr lang="zh-CN" altLang="en-US" sz="1200" dirty="0">
                <a:solidFill>
                  <a:prstClr val="black"/>
                </a:solidFill>
              </a:rPr>
              <a:t> </a:t>
            </a:r>
            <a:r>
              <a:rPr lang="en-US" altLang="zh-CN" sz="1200" dirty="0">
                <a:solidFill>
                  <a:prstClr val="black"/>
                </a:solidFill>
              </a:rPr>
              <a:t>the</a:t>
            </a:r>
            <a:r>
              <a:rPr lang="zh-CN" altLang="en-US" sz="1200" dirty="0">
                <a:solidFill>
                  <a:prstClr val="black"/>
                </a:solidFill>
              </a:rPr>
              <a:t> </a:t>
            </a:r>
            <a:r>
              <a:rPr lang="en-US" altLang="zh-CN" sz="1200" dirty="0">
                <a:solidFill>
                  <a:prstClr val="black"/>
                </a:solidFill>
              </a:rPr>
              <a:t>downstream</a:t>
            </a:r>
            <a:r>
              <a:rPr lang="zh-CN" altLang="en-US" sz="1200" dirty="0">
                <a:solidFill>
                  <a:prstClr val="black"/>
                </a:solidFill>
              </a:rPr>
              <a:t> </a:t>
            </a:r>
            <a:r>
              <a:rPr lang="en-US" altLang="zh-CN" sz="1200" dirty="0">
                <a:solidFill>
                  <a:prstClr val="black"/>
                </a:solidFill>
              </a:rPr>
              <a:t>task</a:t>
            </a:r>
            <a:r>
              <a:rPr lang="en-US" sz="1200" dirty="0">
                <a:solidFill>
                  <a:prstClr val="black"/>
                </a:solidFill>
              </a:rPr>
              <a:t>.</a:t>
            </a:r>
            <a:r>
              <a:rPr lang="zh-CN" altLang="en-US" sz="1200" dirty="0">
                <a:solidFill>
                  <a:prstClr val="black"/>
                </a:solidFill>
              </a:rPr>
              <a:t>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15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cast the graph learning problem as similarity metric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design a weighted cosine similarity function for computing the similarity for any pair of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 is a learnable weight vector which has the same dimension as the input vectors vi and </a:t>
            </a:r>
            <a:r>
              <a:rPr lang="en-US" sz="1200" kern="1200" dirty="0" err="1">
                <a:solidFill>
                  <a:schemeClr val="tx1"/>
                </a:solidFill>
                <a:effectLst/>
                <a:latin typeface="+mn-lt"/>
                <a:ea typeface="+mn-ea"/>
                <a:cs typeface="+mn-cs"/>
              </a:rPr>
              <a:t>vj</a:t>
            </a:r>
            <a:r>
              <a:rPr lang="en-US" sz="1200" kern="1200" dirty="0">
                <a:solidFill>
                  <a:schemeClr val="tx1"/>
                </a:solidFill>
                <a:effectLst/>
                <a:latin typeface="+mn-lt"/>
                <a:ea typeface="+mn-ea"/>
                <a:cs typeface="+mn-cs"/>
              </a:rPr>
              <a:t>, and learns to highlight different dimensions of the vectors. </a:t>
            </a:r>
            <a:endParaRPr lang="en-US" dirty="0"/>
          </a:p>
          <a:p>
            <a:r>
              <a:rPr lang="en-US" dirty="0"/>
              <a:t>We also introduce a multi-head strategy where each perspective considers one part of the semantics captured in the vectors.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Considering many underlying graph structures are much more sparse than a fully connected graph, which is not only computationally expensive but also might introduce noise (i.e., unimportant edges), </a:t>
            </a:r>
            <a:r>
              <a:rPr lang="en-US" dirty="0"/>
              <a:t>we apply epsilon-neighborhood for obtaining a symmetric sparse non-negative adjacency matrix.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11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the initial graph could be noisy, it typically still carries rich and useful information regarding true graph topology.</a:t>
            </a:r>
          </a:p>
          <a:p>
            <a:r>
              <a:rPr lang="en-US" sz="1200" kern="1200" dirty="0">
                <a:solidFill>
                  <a:schemeClr val="tx1"/>
                </a:solidFill>
                <a:effectLst/>
                <a:latin typeface="+mn-lt"/>
                <a:ea typeface="+mn-ea"/>
                <a:cs typeface="+mn-cs"/>
              </a:rPr>
              <a:t>Ideally, the learned graph structure could be supplementary to the original graph topology to formulate an optimized graph for GNNs with respect to a downstream task.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with the mild assumption that the optimized graph structure is potentially a shift from the initial graph structure, we combine the learned graph with the initial graph</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hyperparameter lambda is used to balance the trade-off between the learned graph structure and the initial graph structure. </a:t>
            </a:r>
          </a:p>
          <a:p>
            <a:r>
              <a:rPr lang="en-US" sz="1200" kern="1200" dirty="0">
                <a:solidFill>
                  <a:schemeClr val="tx1"/>
                </a:solidFill>
                <a:effectLst/>
                <a:latin typeface="+mn-lt"/>
                <a:ea typeface="+mn-ea"/>
                <a:cs typeface="+mn-cs"/>
              </a:rPr>
              <a:t>If such an initial graph structure is not available, we instead use a </a:t>
            </a:r>
            <a:r>
              <a:rPr lang="en-US" sz="1200" kern="1200" dirty="0" err="1">
                <a:solidFill>
                  <a:schemeClr val="tx1"/>
                </a:solidFill>
                <a:effectLst/>
                <a:latin typeface="+mn-lt"/>
                <a:ea typeface="+mn-ea"/>
                <a:cs typeface="+mn-cs"/>
              </a:rPr>
              <a:t>kNN</a:t>
            </a:r>
            <a:r>
              <a:rPr lang="en-US" sz="1200" kern="1200" dirty="0">
                <a:solidFill>
                  <a:schemeClr val="tx1"/>
                </a:solidFill>
                <a:effectLst/>
                <a:latin typeface="+mn-lt"/>
                <a:ea typeface="+mn-ea"/>
                <a:cs typeface="+mn-cs"/>
              </a:rPr>
              <a:t> graph constructed based on raw node features using cosine similarity. </a:t>
            </a: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10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graph learning framework is agnostic to various GNNs.</a:t>
            </a:r>
          </a:p>
          <a:p>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US" altLang="zh-CN" dirty="0"/>
              <a:t>adopt</a:t>
            </a:r>
            <a:r>
              <a:rPr lang="zh-CN" altLang="en-US" dirty="0"/>
              <a:t> </a:t>
            </a:r>
            <a:r>
              <a:rPr lang="en-US" altLang="zh-CN" dirty="0"/>
              <a:t>two-layered</a:t>
            </a:r>
            <a:r>
              <a:rPr lang="zh-CN" altLang="en-US" dirty="0"/>
              <a:t> </a:t>
            </a:r>
            <a:r>
              <a:rPr lang="en-US" altLang="zh-CN" dirty="0"/>
              <a:t>GCN</a:t>
            </a:r>
            <a:r>
              <a:rPr lang="zh-CN" altLang="en-US" dirty="0"/>
              <a:t> </a:t>
            </a:r>
            <a:r>
              <a:rPr lang="en-US" altLang="zh-CN" dirty="0"/>
              <a:t>where</a:t>
            </a:r>
            <a:r>
              <a:rPr lang="zh-CN" altLang="en-US" dirty="0"/>
              <a:t> </a:t>
            </a:r>
            <a:r>
              <a:rPr lang="en-US" altLang="zh-CN" dirty="0"/>
              <a:t>the</a:t>
            </a:r>
            <a:r>
              <a:rPr lang="zh-CN" altLang="en-US" dirty="0"/>
              <a:t> </a:t>
            </a:r>
            <a:r>
              <a:rPr lang="en-US" altLang="zh-CN" dirty="0"/>
              <a:t>first</a:t>
            </a:r>
            <a:r>
              <a:rPr lang="zh-CN" altLang="en-US" dirty="0"/>
              <a:t> </a:t>
            </a:r>
            <a:r>
              <a:rPr lang="en-US" altLang="zh-CN" dirty="0"/>
              <a:t>layer</a:t>
            </a:r>
            <a:r>
              <a:rPr lang="zh-CN" altLang="en-US" dirty="0"/>
              <a:t> </a:t>
            </a:r>
            <a:r>
              <a:rPr lang="en-US" altLang="zh-CN" dirty="0"/>
              <a:t>is</a:t>
            </a:r>
            <a:r>
              <a:rPr lang="zh-CN" altLang="en-US" dirty="0"/>
              <a:t> </a:t>
            </a:r>
            <a:r>
              <a:rPr lang="en-US" altLang="zh-CN" dirty="0"/>
              <a:t>used</a:t>
            </a:r>
            <a:r>
              <a:rPr lang="zh-CN" altLang="en-US" dirty="0"/>
              <a:t> </a:t>
            </a:r>
            <a:r>
              <a:rPr lang="en-US" altLang="zh-CN" dirty="0"/>
              <a:t>for</a:t>
            </a:r>
            <a:r>
              <a:rPr lang="zh-CN" altLang="en-US" dirty="0"/>
              <a:t> </a:t>
            </a:r>
            <a:r>
              <a:rPr lang="en-US" altLang="zh-CN" dirty="0"/>
              <a:t>computing</a:t>
            </a:r>
            <a:r>
              <a:rPr lang="zh-CN" altLang="en-US" dirty="0"/>
              <a:t> </a:t>
            </a:r>
            <a:r>
              <a:rPr lang="en-US" altLang="zh-CN" dirty="0"/>
              <a:t>the</a:t>
            </a:r>
            <a:r>
              <a:rPr lang="zh-CN" altLang="en-US" dirty="0"/>
              <a:t> </a:t>
            </a:r>
            <a:r>
              <a:rPr lang="en-US" altLang="zh-CN" dirty="0"/>
              <a:t>node</a:t>
            </a:r>
            <a:r>
              <a:rPr lang="zh-CN" altLang="en-US" dirty="0"/>
              <a:t> </a:t>
            </a:r>
            <a:r>
              <a:rPr lang="en-US" altLang="zh-CN" dirty="0"/>
              <a:t>embeddings</a:t>
            </a:r>
            <a:r>
              <a:rPr lang="zh-CN" altLang="en-US" dirty="0"/>
              <a:t> </a:t>
            </a:r>
            <a:r>
              <a:rPr lang="en-US" altLang="zh-CN" dirty="0"/>
              <a:t>and</a:t>
            </a:r>
            <a:r>
              <a:rPr lang="zh-CN" altLang="en-US" dirty="0"/>
              <a:t> </a:t>
            </a:r>
            <a:r>
              <a:rPr lang="en-US" altLang="zh-CN" dirty="0"/>
              <a:t>the</a:t>
            </a:r>
            <a:r>
              <a:rPr lang="zh-CN" altLang="en-US" dirty="0"/>
              <a:t> </a:t>
            </a:r>
            <a:r>
              <a:rPr lang="en-US" altLang="zh-CN" dirty="0"/>
              <a:t>second</a:t>
            </a:r>
            <a:r>
              <a:rPr lang="zh-CN" altLang="en-US" dirty="0"/>
              <a:t> </a:t>
            </a:r>
            <a:r>
              <a:rPr lang="en-US" altLang="zh-CN" dirty="0"/>
              <a:t>layer</a:t>
            </a:r>
            <a:r>
              <a:rPr lang="zh-CN" altLang="en-US" dirty="0"/>
              <a:t> </a:t>
            </a:r>
            <a:r>
              <a:rPr lang="en-US" altLang="zh-CN" dirty="0"/>
              <a:t>is</a:t>
            </a:r>
            <a:r>
              <a:rPr lang="zh-CN" altLang="en-US" dirty="0"/>
              <a:t> </a:t>
            </a:r>
            <a:r>
              <a:rPr lang="en-US" altLang="zh-CN" dirty="0"/>
              <a:t>used</a:t>
            </a:r>
            <a:r>
              <a:rPr lang="zh-CN" altLang="en-US" dirty="0"/>
              <a:t> </a:t>
            </a:r>
            <a:r>
              <a:rPr lang="en-US" altLang="zh-CN" dirty="0"/>
              <a:t>for</a:t>
            </a:r>
            <a:r>
              <a:rPr lang="zh-CN" altLang="en-US" dirty="0"/>
              <a:t> </a:t>
            </a:r>
            <a:r>
              <a:rPr lang="en-US" altLang="zh-CN" dirty="0"/>
              <a:t>producing</a:t>
            </a:r>
            <a:r>
              <a:rPr lang="zh-CN" altLang="en-US" dirty="0"/>
              <a:t> </a:t>
            </a:r>
            <a:r>
              <a:rPr lang="en-US" altLang="zh-CN" dirty="0"/>
              <a:t>the</a:t>
            </a:r>
            <a:r>
              <a:rPr lang="zh-CN" altLang="en-US" dirty="0"/>
              <a:t> </a:t>
            </a:r>
            <a:r>
              <a:rPr lang="en-US" altLang="zh-CN" dirty="0"/>
              <a:t>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689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control</a:t>
            </a:r>
            <a:r>
              <a:rPr lang="zh-CN" altLang="en-US" dirty="0"/>
              <a:t> </a:t>
            </a:r>
            <a:r>
              <a:rPr lang="en-US" altLang="zh-CN" dirty="0"/>
              <a:t>the</a:t>
            </a:r>
            <a:r>
              <a:rPr lang="zh-CN" altLang="en-US" dirty="0"/>
              <a:t> </a:t>
            </a:r>
            <a:r>
              <a:rPr lang="en-US" altLang="zh-CN" dirty="0"/>
              <a:t>quality</a:t>
            </a:r>
            <a:r>
              <a:rPr lang="zh-CN" altLang="en-US" dirty="0"/>
              <a:t> </a:t>
            </a:r>
            <a:r>
              <a:rPr lang="en-US" altLang="zh-CN" dirty="0"/>
              <a:t>of</a:t>
            </a:r>
            <a:r>
              <a:rPr lang="zh-CN" altLang="en-US" dirty="0"/>
              <a:t> </a:t>
            </a:r>
            <a:r>
              <a:rPr lang="en-US" altLang="zh-CN" dirty="0"/>
              <a:t>the</a:t>
            </a:r>
            <a:r>
              <a:rPr lang="zh-CN" altLang="en-US" dirty="0"/>
              <a:t> </a:t>
            </a:r>
            <a:r>
              <a:rPr lang="en-US" altLang="zh-CN" dirty="0"/>
              <a:t>learned</a:t>
            </a:r>
            <a:r>
              <a:rPr lang="zh-CN" altLang="en-US" dirty="0"/>
              <a:t> </a:t>
            </a:r>
            <a:r>
              <a:rPr lang="en-US" altLang="zh-CN" dirty="0"/>
              <a:t>graph,</a:t>
            </a:r>
            <a:r>
              <a:rPr lang="zh-CN" altLang="en-US" dirty="0"/>
              <a:t> </a:t>
            </a:r>
            <a:r>
              <a:rPr lang="en-US" altLang="zh-CN" dirty="0"/>
              <a:t>i</a:t>
            </a:r>
            <a:r>
              <a:rPr lang="en-US" dirty="0"/>
              <a:t>nspired by previous works in the GSP field, we leverage adapted graph regularization for controlling the smoothness, connectivity and sparsity of the learned graph.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0F70D-FEDF-F846-9CCB-26A1A925D0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389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8112-5567-294A-91D5-BDB4301782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811851-53B2-1C48-8BA4-AF226BE6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853004-B8C9-C24C-A848-55D337F08366}"/>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8E50583A-CBCE-C941-AD3E-98998D828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1A2B7-D87B-5B42-92B0-0825815F0022}"/>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4427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5F7BE-4E6D-AE47-879E-C778CFD863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FD3421-808C-EA45-A201-E60397D89C1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07412-4FFC-5F49-9CC0-E0A57EC595D6}"/>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37D3E0AC-C1D1-714A-BAEB-BC1FFEA56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8B37-6CD4-0C43-8D24-E2779BE27D70}"/>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3490865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E6CEE5-E394-AD4B-96BF-E561AC571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183FAC-A6E5-CA42-917D-2938D63D99A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8BD46-A3C4-FE44-B563-F77014DAA0B0}"/>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DF5DADC2-3191-004D-94C9-D7E59B47F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FEB96-2576-0E41-93FD-1FE05B5E9A2B}"/>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140558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8BA1-661E-7447-85E2-C362E0A66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7101-3198-6446-9E55-588931946F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988F60-3FE3-B041-8AF3-BBF1DB4958BE}"/>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0C3C603C-42B3-F843-8037-EA732CD2E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E0B90-FCF5-0647-9926-E6D1B3163A1A}"/>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50366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4245-062F-874C-B4BE-DD2200CC79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3E74F-B068-8343-ACB2-FC03A2FF5C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904097-749B-004F-81C1-0F5EECFCE18D}"/>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027CFEA5-58F6-FD43-97D3-EE7260582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A1456-F755-0D4D-BA36-13E05E4D2906}"/>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2284112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352F-5E00-354B-BBA3-50D91707E7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3376B-5641-4C4C-822F-808805CF69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A7B47-A955-E64F-ABD2-9E463E4DD6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968E18-B568-8443-88B2-ADCB724AE30D}"/>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6" name="Footer Placeholder 5">
            <a:extLst>
              <a:ext uri="{FF2B5EF4-FFF2-40B4-BE49-F238E27FC236}">
                <a16:creationId xmlns:a16="http://schemas.microsoft.com/office/drawing/2014/main" id="{A7AD5801-0690-6A4C-9C66-30E3D8D74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28228-780F-2C4E-8512-2CA41D063225}"/>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252682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3767-0979-C64C-8638-4F997615D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5FBE1-155C-9341-AB10-40CDF462B1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C2A547-E3AC-D149-BF9D-C59C538D4A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5F1C4-AF03-1D42-9312-6F7048A13C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4E65A5-5EFD-154D-B432-7A69D506B6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06C93B-B6F8-6549-9F9E-481CB537E967}"/>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8" name="Footer Placeholder 7">
            <a:extLst>
              <a:ext uri="{FF2B5EF4-FFF2-40B4-BE49-F238E27FC236}">
                <a16:creationId xmlns:a16="http://schemas.microsoft.com/office/drawing/2014/main" id="{0F488C33-3EC4-584D-95E9-A5ABBEF1A5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D3E06-8B2D-CB46-81BB-F6D0BE09BBB7}"/>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112046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601C-F72C-C542-AA6E-ECC9684C68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9408AC-C211-B443-A059-907F793D0D08}"/>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4" name="Footer Placeholder 3">
            <a:extLst>
              <a:ext uri="{FF2B5EF4-FFF2-40B4-BE49-F238E27FC236}">
                <a16:creationId xmlns:a16="http://schemas.microsoft.com/office/drawing/2014/main" id="{CA69603F-1DF6-6C4B-8AD1-784B2D909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6F76D5-056D-7845-9108-099572AD3BA2}"/>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183162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E6D4CC-D29C-4B41-88EA-1076C3652625}"/>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3" name="Footer Placeholder 2">
            <a:extLst>
              <a:ext uri="{FF2B5EF4-FFF2-40B4-BE49-F238E27FC236}">
                <a16:creationId xmlns:a16="http://schemas.microsoft.com/office/drawing/2014/main" id="{3AE3189A-D577-1E49-9F28-51BB392811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153106-4C8E-5948-9750-E9C7D2D417E7}"/>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55798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48E6-D6F7-9F4A-8CA3-E81EEE7071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97D5B3-276E-A84A-AAA1-A50DAA0BF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BA9E4B-6E89-D249-8104-9509F3363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A72D5F-95E7-7D45-B46D-D98046C541CB}"/>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6" name="Footer Placeholder 5">
            <a:extLst>
              <a:ext uri="{FF2B5EF4-FFF2-40B4-BE49-F238E27FC236}">
                <a16:creationId xmlns:a16="http://schemas.microsoft.com/office/drawing/2014/main" id="{B4A6C653-E0CE-BA4F-B66F-17571F5C33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60151-4D71-844F-8DDD-4AAF4A416CEF}"/>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3410569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5FCC-2759-4241-9321-DBE8B1282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FF3F84-816D-F64F-B0F4-FE8CD9211A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7B168-F742-444E-8014-234ED1DAC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73F73B-5DAD-6D42-92C1-E3EC459B6C5E}"/>
              </a:ext>
            </a:extLst>
          </p:cNvPr>
          <p:cNvSpPr>
            <a:spLocks noGrp="1"/>
          </p:cNvSpPr>
          <p:nvPr>
            <p:ph type="dt" sz="half" idx="10"/>
          </p:nvPr>
        </p:nvSpPr>
        <p:spPr/>
        <p:txBody>
          <a:bodyPr/>
          <a:lstStyle/>
          <a:p>
            <a:fld id="{164DF740-D5E6-CB4C-8F0A-BBC43DF86654}" type="datetimeFigureOut">
              <a:rPr lang="en-US" smtClean="0"/>
              <a:t>11/2/20</a:t>
            </a:fld>
            <a:endParaRPr lang="en-US"/>
          </a:p>
        </p:txBody>
      </p:sp>
      <p:sp>
        <p:nvSpPr>
          <p:cNvPr id="6" name="Footer Placeholder 5">
            <a:extLst>
              <a:ext uri="{FF2B5EF4-FFF2-40B4-BE49-F238E27FC236}">
                <a16:creationId xmlns:a16="http://schemas.microsoft.com/office/drawing/2014/main" id="{4DA3C127-C7C6-5C4A-85E4-530C9A5BF3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21442-715B-8747-9047-430AE1A39A51}"/>
              </a:ext>
            </a:extLst>
          </p:cNvPr>
          <p:cNvSpPr>
            <a:spLocks noGrp="1"/>
          </p:cNvSpPr>
          <p:nvPr>
            <p:ph type="sldNum" sz="quarter" idx="12"/>
          </p:nvPr>
        </p:nvSpPr>
        <p:spPr/>
        <p:txBody>
          <a:bodyPr/>
          <a:lstStyle/>
          <a:p>
            <a:fld id="{FB2DA656-1F3B-C846-8E66-DBAEF52727E8}" type="slidenum">
              <a:rPr lang="en-US" smtClean="0"/>
              <a:t>‹#›</a:t>
            </a:fld>
            <a:endParaRPr lang="en-US"/>
          </a:p>
        </p:txBody>
      </p:sp>
    </p:spTree>
    <p:extLst>
      <p:ext uri="{BB962C8B-B14F-4D97-AF65-F5344CB8AC3E}">
        <p14:creationId xmlns:p14="http://schemas.microsoft.com/office/powerpoint/2010/main" val="385982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8BC3C6-584F-FD48-8814-B7F710700F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FD96E6-5DCC-764B-B914-C263CABB4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F5AA6-97F3-D041-99B7-050742F44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DF740-D5E6-CB4C-8F0A-BBC43DF86654}" type="datetimeFigureOut">
              <a:rPr lang="en-US" smtClean="0"/>
              <a:t>11/2/20</a:t>
            </a:fld>
            <a:endParaRPr lang="en-US"/>
          </a:p>
        </p:txBody>
      </p:sp>
      <p:sp>
        <p:nvSpPr>
          <p:cNvPr id="5" name="Footer Placeholder 4">
            <a:extLst>
              <a:ext uri="{FF2B5EF4-FFF2-40B4-BE49-F238E27FC236}">
                <a16:creationId xmlns:a16="http://schemas.microsoft.com/office/drawing/2014/main" id="{A1E9E684-77C4-214D-A139-F6BD6F0105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A94147-FD4B-C644-A4E7-DB5622991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DA656-1F3B-C846-8E66-DBAEF52727E8}" type="slidenum">
              <a:rPr lang="en-US" smtClean="0"/>
              <a:t>‹#›</a:t>
            </a:fld>
            <a:endParaRPr lang="en-US"/>
          </a:p>
        </p:txBody>
      </p:sp>
    </p:spTree>
    <p:extLst>
      <p:ext uri="{BB962C8B-B14F-4D97-AF65-F5344CB8AC3E}">
        <p14:creationId xmlns:p14="http://schemas.microsoft.com/office/powerpoint/2010/main" val="1500643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ugochan/IDG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26"/>
          <p:cNvSpPr txBox="1"/>
          <p:nvPr/>
        </p:nvSpPr>
        <p:spPr>
          <a:xfrm>
            <a:off x="1573288" y="954441"/>
            <a:ext cx="9139594" cy="4809255"/>
          </a:xfrm>
          <a:prstGeom prst="rect">
            <a:avLst/>
          </a:prstGeom>
          <a:noFill/>
          <a:ln>
            <a:noFill/>
          </a:ln>
        </p:spPr>
        <p:txBody>
          <a:bodyPr spcFirstLastPara="1" wrap="square" lIns="91425" tIns="45700" rIns="91425" bIns="45700" anchor="t" anchorCtr="0">
            <a:noAutofit/>
          </a:bodyPr>
          <a:lstStyle/>
          <a:p>
            <a:pPr lvl="0" algn="ctr">
              <a:buClr>
                <a:srgbClr val="C00000"/>
              </a:buClr>
              <a:buSzPts val="900"/>
            </a:pPr>
            <a:r>
              <a:rPr lang="en-US" sz="4800" b="1" dirty="0">
                <a:solidFill>
                  <a:srgbClr val="C00000"/>
                </a:solidFill>
                <a:ea typeface="Calibri"/>
                <a:cs typeface="Calibri"/>
                <a:sym typeface="Calibri"/>
              </a:rPr>
              <a:t>Iterative Deep Graph Learning for Graph Neural Networks: Better and Robust Node Embeddings</a:t>
            </a:r>
            <a:endParaRPr sz="4800" b="1" dirty="0">
              <a:solidFill>
                <a:srgbClr val="C00000"/>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1556E61A-3C1F-3F4D-B8E1-0183BC3A76BF}"/>
              </a:ext>
            </a:extLst>
          </p:cNvPr>
          <p:cNvGrpSpPr/>
          <p:nvPr/>
        </p:nvGrpSpPr>
        <p:grpSpPr>
          <a:xfrm>
            <a:off x="1573288" y="3594082"/>
            <a:ext cx="9456864" cy="1077218"/>
            <a:chOff x="1604992" y="3358108"/>
            <a:chExt cx="9456864" cy="1077218"/>
          </a:xfrm>
        </p:grpSpPr>
        <p:sp>
          <p:nvSpPr>
            <p:cNvPr id="4" name="TextBox 3">
              <a:extLst>
                <a:ext uri="{FF2B5EF4-FFF2-40B4-BE49-F238E27FC236}">
                  <a16:creationId xmlns:a16="http://schemas.microsoft.com/office/drawing/2014/main" id="{D9716B71-5EE9-D747-B280-897E9390EFA9}"/>
                </a:ext>
              </a:extLst>
            </p:cNvPr>
            <p:cNvSpPr txBox="1"/>
            <p:nvPr/>
          </p:nvSpPr>
          <p:spPr>
            <a:xfrm>
              <a:off x="1604992" y="3358108"/>
              <a:ext cx="3502176" cy="1077218"/>
            </a:xfrm>
            <a:prstGeom prst="rect">
              <a:avLst/>
            </a:prstGeom>
            <a:noFill/>
          </p:spPr>
          <p:txBody>
            <a:bodyPr wrap="none" rtlCol="0">
              <a:spAutoFit/>
            </a:bodyPr>
            <a:lstStyle/>
            <a:p>
              <a:pPr algn="ctr">
                <a:buClr>
                  <a:srgbClr val="0000CC"/>
                </a:buClr>
                <a:buSzPts val="700"/>
              </a:pPr>
              <a:r>
                <a:rPr lang="en-US" sz="2400" dirty="0">
                  <a:solidFill>
                    <a:schemeClr val="dk1"/>
                  </a:solidFill>
                  <a:latin typeface="Calibri" panose="020F0502020204030204" pitchFamily="34" charset="0"/>
                  <a:ea typeface="Helvetica Neue"/>
                  <a:cs typeface="Calibri" panose="020F0502020204030204" pitchFamily="34" charset="0"/>
                  <a:sym typeface="Helvetica Neue"/>
                </a:rPr>
                <a:t>Yu Chen</a:t>
              </a:r>
            </a:p>
            <a:p>
              <a:pPr algn="ctr">
                <a:buClr>
                  <a:schemeClr val="dk1"/>
                </a:buClr>
                <a:buSzPts val="600"/>
              </a:pPr>
              <a:r>
                <a:rPr lang="en-US" sz="2000" dirty="0">
                  <a:solidFill>
                    <a:schemeClr val="dk1"/>
                  </a:solidFill>
                  <a:latin typeface="Calibri" panose="020F0502020204030204" pitchFamily="34" charset="0"/>
                  <a:ea typeface="Helvetica Neue"/>
                  <a:cs typeface="Calibri" panose="020F0502020204030204" pitchFamily="34" charset="0"/>
                  <a:sym typeface="Helvetica Neue"/>
                </a:rPr>
                <a:t>Rensselaer Polytechnic Institute</a:t>
              </a:r>
            </a:p>
            <a:p>
              <a:pPr algn="ctr">
                <a:buClr>
                  <a:schemeClr val="dk1"/>
                </a:buClr>
                <a:buSzPts val="600"/>
              </a:pPr>
              <a:r>
                <a:rPr lang="en-US" altLang="zh-CN" sz="2000" dirty="0">
                  <a:solidFill>
                    <a:schemeClr val="dk1"/>
                  </a:solidFill>
                  <a:latin typeface="Calibri" panose="020F0502020204030204" pitchFamily="34" charset="0"/>
                  <a:ea typeface="Helvetica Neue"/>
                  <a:cs typeface="Calibri" panose="020F0502020204030204" pitchFamily="34" charset="0"/>
                </a:rPr>
                <a:t>hugochan2013@gmail.com</a:t>
              </a:r>
              <a:endParaRPr lang="en-US" sz="2000" dirty="0">
                <a:solidFill>
                  <a:schemeClr val="dk1"/>
                </a:solidFill>
                <a:latin typeface="Calibri" panose="020F0502020204030204" pitchFamily="34" charset="0"/>
                <a:ea typeface="Helvetica Neue"/>
                <a:cs typeface="Calibri" panose="020F0502020204030204" pitchFamily="34" charset="0"/>
              </a:endParaRPr>
            </a:p>
          </p:txBody>
        </p:sp>
        <p:sp>
          <p:nvSpPr>
            <p:cNvPr id="5" name="TextBox 4">
              <a:extLst>
                <a:ext uri="{FF2B5EF4-FFF2-40B4-BE49-F238E27FC236}">
                  <a16:creationId xmlns:a16="http://schemas.microsoft.com/office/drawing/2014/main" id="{C0D9A519-2023-1349-8685-A89AA0D24D7D}"/>
                </a:ext>
              </a:extLst>
            </p:cNvPr>
            <p:cNvSpPr txBox="1"/>
            <p:nvPr/>
          </p:nvSpPr>
          <p:spPr>
            <a:xfrm>
              <a:off x="5197792" y="3358108"/>
              <a:ext cx="2271264" cy="1077218"/>
            </a:xfrm>
            <a:prstGeom prst="rect">
              <a:avLst/>
            </a:prstGeom>
            <a:noFill/>
          </p:spPr>
          <p:txBody>
            <a:bodyPr wrap="none" rtlCol="0">
              <a:spAutoFit/>
            </a:bodyPr>
            <a:lstStyle/>
            <a:p>
              <a:pPr algn="ctr">
                <a:buClr>
                  <a:srgbClr val="0000CC"/>
                </a:buClr>
                <a:buSzPts val="700"/>
              </a:pPr>
              <a:r>
                <a:rPr lang="en-US" sz="2400" dirty="0" err="1">
                  <a:solidFill>
                    <a:schemeClr val="dk1"/>
                  </a:solidFill>
                  <a:latin typeface="Calibri" panose="020F0502020204030204" pitchFamily="34" charset="0"/>
                  <a:ea typeface="Helvetica Neue"/>
                  <a:cs typeface="Calibri" panose="020F0502020204030204" pitchFamily="34" charset="0"/>
                  <a:sym typeface="Helvetica Neue"/>
                </a:rPr>
                <a:t>Lingfei</a:t>
              </a:r>
              <a:r>
                <a:rPr lang="en-US" sz="2400" dirty="0">
                  <a:solidFill>
                    <a:schemeClr val="dk1"/>
                  </a:solidFill>
                  <a:latin typeface="Calibri" panose="020F0502020204030204" pitchFamily="34" charset="0"/>
                  <a:ea typeface="Helvetica Neue"/>
                  <a:cs typeface="Calibri" panose="020F0502020204030204" pitchFamily="34" charset="0"/>
                  <a:sym typeface="Helvetica Neue"/>
                </a:rPr>
                <a:t> Wu</a:t>
              </a:r>
            </a:p>
            <a:p>
              <a:pPr algn="ctr">
                <a:buClr>
                  <a:schemeClr val="dk1"/>
                </a:buClr>
                <a:buSzPts val="600"/>
              </a:pPr>
              <a:r>
                <a:rPr lang="en-US" sz="2000" dirty="0">
                  <a:solidFill>
                    <a:schemeClr val="dk1"/>
                  </a:solidFill>
                  <a:latin typeface="Calibri" panose="020F0502020204030204" pitchFamily="34" charset="0"/>
                  <a:ea typeface="Helvetica Neue"/>
                  <a:cs typeface="Calibri" panose="020F0502020204030204" pitchFamily="34" charset="0"/>
                  <a:sym typeface="Helvetica Neue"/>
                </a:rPr>
                <a:t>IBM Research</a:t>
              </a:r>
            </a:p>
            <a:p>
              <a:pPr algn="ctr">
                <a:buClr>
                  <a:schemeClr val="dk1"/>
                </a:buClr>
                <a:buSzPts val="600"/>
              </a:pPr>
              <a:r>
                <a:rPr lang="en-US" sz="2000" dirty="0" err="1">
                  <a:solidFill>
                    <a:schemeClr val="dk1"/>
                  </a:solidFill>
                  <a:latin typeface="Calibri" panose="020F0502020204030204" pitchFamily="34" charset="0"/>
                  <a:ea typeface="Helvetica Neue"/>
                  <a:cs typeface="Calibri" panose="020F0502020204030204" pitchFamily="34" charset="0"/>
                  <a:sym typeface="Helvetica Neue"/>
                </a:rPr>
                <a:t>lwu@email.wm.edu</a:t>
              </a:r>
              <a:endParaRPr lang="en-US" sz="20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6" name="TextBox 5">
              <a:extLst>
                <a:ext uri="{FF2B5EF4-FFF2-40B4-BE49-F238E27FC236}">
                  <a16:creationId xmlns:a16="http://schemas.microsoft.com/office/drawing/2014/main" id="{BCA7A7D9-627C-5045-9119-54D9E6AC3333}"/>
                </a:ext>
              </a:extLst>
            </p:cNvPr>
            <p:cNvSpPr txBox="1"/>
            <p:nvPr/>
          </p:nvSpPr>
          <p:spPr>
            <a:xfrm>
              <a:off x="7559680" y="3358108"/>
              <a:ext cx="3502176" cy="1077218"/>
            </a:xfrm>
            <a:prstGeom prst="rect">
              <a:avLst/>
            </a:prstGeom>
            <a:noFill/>
          </p:spPr>
          <p:txBody>
            <a:bodyPr wrap="none" rtlCol="0">
              <a:spAutoFit/>
            </a:bodyPr>
            <a:lstStyle/>
            <a:p>
              <a:pPr algn="ctr">
                <a:buClr>
                  <a:srgbClr val="0000CC"/>
                </a:buClr>
                <a:buSzPts val="700"/>
              </a:pPr>
              <a:r>
                <a:rPr lang="en-US" sz="2400" dirty="0">
                  <a:solidFill>
                    <a:schemeClr val="dk1"/>
                  </a:solidFill>
                  <a:latin typeface="Calibri" panose="020F0502020204030204" pitchFamily="34" charset="0"/>
                  <a:ea typeface="Helvetica Neue"/>
                  <a:cs typeface="Calibri" panose="020F0502020204030204" pitchFamily="34" charset="0"/>
                  <a:sym typeface="Helvetica Neue"/>
                </a:rPr>
                <a:t>Mohammed J. </a:t>
              </a:r>
              <a:r>
                <a:rPr lang="en-US" sz="2400" dirty="0" err="1">
                  <a:solidFill>
                    <a:schemeClr val="dk1"/>
                  </a:solidFill>
                  <a:latin typeface="Calibri" panose="020F0502020204030204" pitchFamily="34" charset="0"/>
                  <a:ea typeface="Helvetica Neue"/>
                  <a:cs typeface="Calibri" panose="020F0502020204030204" pitchFamily="34" charset="0"/>
                  <a:sym typeface="Helvetica Neue"/>
                </a:rPr>
                <a:t>Zaki</a:t>
              </a:r>
              <a:endParaRPr lang="en-US" sz="2400" dirty="0">
                <a:solidFill>
                  <a:schemeClr val="dk1"/>
                </a:solidFill>
                <a:latin typeface="Calibri" panose="020F0502020204030204" pitchFamily="34" charset="0"/>
                <a:ea typeface="Helvetica Neue"/>
                <a:cs typeface="Calibri" panose="020F0502020204030204" pitchFamily="34" charset="0"/>
                <a:sym typeface="Helvetica Neue"/>
              </a:endParaRPr>
            </a:p>
            <a:p>
              <a:pPr algn="ctr">
                <a:buClr>
                  <a:schemeClr val="dk1"/>
                </a:buClr>
                <a:buSzPts val="600"/>
              </a:pPr>
              <a:r>
                <a:rPr lang="en-US" sz="2000" dirty="0">
                  <a:solidFill>
                    <a:schemeClr val="dk1"/>
                  </a:solidFill>
                  <a:latin typeface="Calibri" panose="020F0502020204030204" pitchFamily="34" charset="0"/>
                  <a:ea typeface="Helvetica Neue"/>
                  <a:cs typeface="Calibri" panose="020F0502020204030204" pitchFamily="34" charset="0"/>
                  <a:sym typeface="Helvetica Neue"/>
                </a:rPr>
                <a:t>Rensselaer Polytechnic Institute</a:t>
              </a:r>
            </a:p>
            <a:p>
              <a:pPr algn="ctr">
                <a:buClr>
                  <a:schemeClr val="dk1"/>
                </a:buClr>
                <a:buSzPts val="600"/>
              </a:pPr>
              <a:r>
                <a:rPr lang="en-US" sz="2000" dirty="0" err="1">
                  <a:solidFill>
                    <a:schemeClr val="dk1"/>
                  </a:solidFill>
                  <a:latin typeface="Calibri" panose="020F0502020204030204" pitchFamily="34" charset="0"/>
                  <a:ea typeface="Helvetica Neue"/>
                  <a:cs typeface="Calibri" panose="020F0502020204030204" pitchFamily="34" charset="0"/>
                  <a:sym typeface="Helvetica Neue"/>
                </a:rPr>
                <a:t>zaki@cs.rpi.edu</a:t>
              </a:r>
              <a:endParaRPr lang="en-US" sz="2000" dirty="0">
                <a:solidFill>
                  <a:schemeClr val="dk1"/>
                </a:solidFill>
                <a:latin typeface="Calibri" panose="020F0502020204030204" pitchFamily="34" charset="0"/>
                <a:ea typeface="Helvetica Neue"/>
                <a:cs typeface="Calibri" panose="020F0502020204030204" pitchFamily="34" charset="0"/>
                <a:sym typeface="Helvetica Neue"/>
              </a:endParaRPr>
            </a:p>
          </p:txBody>
        </p:sp>
      </p:grpSp>
      <p:pic>
        <p:nvPicPr>
          <p:cNvPr id="3" name="Picture 2" descr="Logo&#10;&#10;Description automatically generated">
            <a:extLst>
              <a:ext uri="{FF2B5EF4-FFF2-40B4-BE49-F238E27FC236}">
                <a16:creationId xmlns:a16="http://schemas.microsoft.com/office/drawing/2014/main" id="{173FABD1-268C-994D-B3E2-0DE1BBBFA326}"/>
              </a:ext>
            </a:extLst>
          </p:cNvPr>
          <p:cNvPicPr>
            <a:picLocks noChangeAspect="1"/>
          </p:cNvPicPr>
          <p:nvPr/>
        </p:nvPicPr>
        <p:blipFill>
          <a:blip r:embed="rId3"/>
          <a:stretch>
            <a:fillRect/>
          </a:stretch>
        </p:blipFill>
        <p:spPr>
          <a:xfrm>
            <a:off x="4784366" y="5414039"/>
            <a:ext cx="3034708" cy="1365619"/>
          </a:xfrm>
          <a:prstGeom prst="rect">
            <a:avLst/>
          </a:prstGeom>
        </p:spPr>
      </p:pic>
    </p:spTree>
    <p:extLst>
      <p:ext uri="{BB962C8B-B14F-4D97-AF65-F5344CB8AC3E}">
        <p14:creationId xmlns:p14="http://schemas.microsoft.com/office/powerpoint/2010/main" val="3500141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458B1-FBD8-7D41-B562-A0F37895BB10}"/>
              </a:ext>
            </a:extLst>
          </p:cNvPr>
          <p:cNvPicPr>
            <a:picLocks noChangeAspect="1"/>
          </p:cNvPicPr>
          <p:nvPr/>
        </p:nvPicPr>
        <p:blipFill>
          <a:blip r:embed="rId3"/>
          <a:stretch>
            <a:fillRect/>
          </a:stretch>
        </p:blipFill>
        <p:spPr>
          <a:xfrm>
            <a:off x="5795719" y="2538698"/>
            <a:ext cx="4184267" cy="746687"/>
          </a:xfrm>
          <a:prstGeom prst="rect">
            <a:avLst/>
          </a:prstGeom>
        </p:spPr>
      </p:pic>
      <p:sp>
        <p:nvSpPr>
          <p:cNvPr id="36" name="Rectangle 35">
            <a:extLst>
              <a:ext uri="{FF2B5EF4-FFF2-40B4-BE49-F238E27FC236}">
                <a16:creationId xmlns:a16="http://schemas.microsoft.com/office/drawing/2014/main" id="{805C6F04-CD9F-0E44-884E-91131ED20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itle 1">
            <a:extLst>
              <a:ext uri="{FF2B5EF4-FFF2-40B4-BE49-F238E27FC236}">
                <a16:creationId xmlns:a16="http://schemas.microsoft.com/office/drawing/2014/main" id="{21D2EA02-A509-BC49-B08C-95AA9FD0CA6F}"/>
              </a:ext>
            </a:extLst>
          </p:cNvPr>
          <p:cNvSpPr>
            <a:spLocks noGrp="1"/>
          </p:cNvSpPr>
          <p:nvPr>
            <p:ph type="title"/>
          </p:nvPr>
        </p:nvSpPr>
        <p:spPr>
          <a:xfrm>
            <a:off x="247426" y="639016"/>
            <a:ext cx="4223092" cy="1607060"/>
          </a:xfrm>
          <a:noFill/>
          <a:ln w="19050">
            <a:solidFill>
              <a:schemeClr val="tx1"/>
            </a:solidFill>
          </a:ln>
        </p:spPr>
        <p:txBody>
          <a:bodyPr wrap="square" anchor="ctr">
            <a:normAutofit/>
          </a:bodyPr>
          <a:lstStyle/>
          <a:p>
            <a:pPr algn="ctr"/>
            <a:r>
              <a:rPr lang="en-US" sz="3200" dirty="0"/>
              <a:t>Joint Graph Structure and Representation Learning</a:t>
            </a:r>
          </a:p>
        </p:txBody>
      </p:sp>
      <p:sp>
        <p:nvSpPr>
          <p:cNvPr id="38" name="Content Placeholder 2">
            <a:extLst>
              <a:ext uri="{FF2B5EF4-FFF2-40B4-BE49-F238E27FC236}">
                <a16:creationId xmlns:a16="http://schemas.microsoft.com/office/drawing/2014/main" id="{5D2E05BC-4B7F-0A4D-98CD-9425694A5BA8}"/>
              </a:ext>
            </a:extLst>
          </p:cNvPr>
          <p:cNvSpPr>
            <a:spLocks noGrp="1"/>
          </p:cNvSpPr>
          <p:nvPr>
            <p:ph idx="1"/>
          </p:nvPr>
        </p:nvSpPr>
        <p:spPr>
          <a:xfrm>
            <a:off x="0" y="2704592"/>
            <a:ext cx="4470518" cy="3415623"/>
          </a:xfrm>
        </p:spPr>
        <p:txBody>
          <a:bodyPr>
            <a:normAutofit/>
          </a:bodyPr>
          <a:lstStyle/>
          <a:p>
            <a:r>
              <a:rPr lang="en-US" dirty="0"/>
              <a:t>Minimize a joint loss function combining both the prediction loss and the graph regularization loss. </a:t>
            </a:r>
          </a:p>
          <a:p>
            <a:endParaRPr lang="en-US" dirty="0"/>
          </a:p>
        </p:txBody>
      </p:sp>
      <p:sp>
        <p:nvSpPr>
          <p:cNvPr id="41" name="Rectangle 40">
            <a:extLst>
              <a:ext uri="{FF2B5EF4-FFF2-40B4-BE49-F238E27FC236}">
                <a16:creationId xmlns:a16="http://schemas.microsoft.com/office/drawing/2014/main" id="{E1EBC7E6-F4EE-6B4B-8ACC-911116E7367F}"/>
              </a:ext>
            </a:extLst>
          </p:cNvPr>
          <p:cNvSpPr/>
          <p:nvPr/>
        </p:nvSpPr>
        <p:spPr>
          <a:xfrm>
            <a:off x="5642720" y="3940887"/>
            <a:ext cx="226391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Task-dependent prediction loss</a:t>
            </a:r>
          </a:p>
        </p:txBody>
      </p:sp>
      <p:cxnSp>
        <p:nvCxnSpPr>
          <p:cNvPr id="42" name="Straight Arrow Connector 41">
            <a:extLst>
              <a:ext uri="{FF2B5EF4-FFF2-40B4-BE49-F238E27FC236}">
                <a16:creationId xmlns:a16="http://schemas.microsoft.com/office/drawing/2014/main" id="{C75CBE54-79F2-A245-9AD1-366032360259}"/>
              </a:ext>
            </a:extLst>
          </p:cNvPr>
          <p:cNvCxnSpPr>
            <a:cxnSpLocks/>
          </p:cNvCxnSpPr>
          <p:nvPr/>
        </p:nvCxnSpPr>
        <p:spPr>
          <a:xfrm flipV="1">
            <a:off x="7266402" y="3376246"/>
            <a:ext cx="312699" cy="564641"/>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828586F-95C8-084A-B11F-9D20D83B0423}"/>
              </a:ext>
            </a:extLst>
          </p:cNvPr>
          <p:cNvSpPr/>
          <p:nvPr/>
        </p:nvSpPr>
        <p:spPr>
          <a:xfrm>
            <a:off x="8555880" y="3940887"/>
            <a:ext cx="283895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Graph regularization loss</a:t>
            </a:r>
          </a:p>
        </p:txBody>
      </p:sp>
      <p:cxnSp>
        <p:nvCxnSpPr>
          <p:cNvPr id="44" name="Straight Arrow Connector 43">
            <a:extLst>
              <a:ext uri="{FF2B5EF4-FFF2-40B4-BE49-F238E27FC236}">
                <a16:creationId xmlns:a16="http://schemas.microsoft.com/office/drawing/2014/main" id="{A679BA91-55E9-7F41-A11C-280E594DD64C}"/>
              </a:ext>
            </a:extLst>
          </p:cNvPr>
          <p:cNvCxnSpPr>
            <a:cxnSpLocks/>
          </p:cNvCxnSpPr>
          <p:nvPr/>
        </p:nvCxnSpPr>
        <p:spPr>
          <a:xfrm flipH="1" flipV="1">
            <a:off x="9687480" y="3376246"/>
            <a:ext cx="292506" cy="461820"/>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9F67155-EEBC-F14F-9381-71B8109AEA18}"/>
              </a:ext>
            </a:extLst>
          </p:cNvPr>
          <p:cNvSpPr/>
          <p:nvPr/>
        </p:nvSpPr>
        <p:spPr>
          <a:xfrm>
            <a:off x="4863853" y="769582"/>
            <a:ext cx="538743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Minimizing a joint loss function</a:t>
            </a:r>
          </a:p>
        </p:txBody>
      </p:sp>
    </p:spTree>
    <p:extLst>
      <p:ext uri="{BB962C8B-B14F-4D97-AF65-F5344CB8AC3E}">
        <p14:creationId xmlns:p14="http://schemas.microsoft.com/office/powerpoint/2010/main" val="73234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99"/>
    </mc:Choice>
    <mc:Fallback xmlns="">
      <p:transition spd="slow" advTm="79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BDA4CC6-AC8D-B840-82C3-FEB690FBD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6DB9DD9E-545F-FB49-A98B-851B36CE5F4C}"/>
              </a:ext>
            </a:extLst>
          </p:cNvPr>
          <p:cNvSpPr>
            <a:spLocks noGrp="1"/>
          </p:cNvSpPr>
          <p:nvPr>
            <p:ph type="title"/>
          </p:nvPr>
        </p:nvSpPr>
        <p:spPr>
          <a:xfrm>
            <a:off x="258183" y="639016"/>
            <a:ext cx="4163209" cy="1607060"/>
          </a:xfrm>
          <a:noFill/>
          <a:ln w="19050">
            <a:solidFill>
              <a:schemeClr val="tx1"/>
            </a:solidFill>
          </a:ln>
        </p:spPr>
        <p:txBody>
          <a:bodyPr wrap="square" anchor="ctr">
            <a:normAutofit/>
          </a:bodyPr>
          <a:lstStyle/>
          <a:p>
            <a:pPr algn="ctr"/>
            <a:r>
              <a:rPr lang="en-US" altLang="zh-CN" sz="3600" dirty="0"/>
              <a:t>Revisit</a:t>
            </a:r>
            <a:r>
              <a:rPr lang="zh-CN" altLang="en-US" sz="3600" dirty="0"/>
              <a:t> </a:t>
            </a:r>
            <a:r>
              <a:rPr lang="en-US" altLang="zh-CN" sz="3600" dirty="0"/>
              <a:t>the</a:t>
            </a:r>
            <a:r>
              <a:rPr lang="zh-CN" altLang="en-US" sz="3600" dirty="0"/>
              <a:t> </a:t>
            </a:r>
            <a:r>
              <a:rPr lang="en-US" altLang="zh-CN" sz="3600" dirty="0"/>
              <a:t>Iterative</a:t>
            </a:r>
            <a:r>
              <a:rPr lang="zh-CN" altLang="en-US" sz="3600" dirty="0"/>
              <a:t> </a:t>
            </a:r>
            <a:r>
              <a:rPr lang="en-US" altLang="zh-CN" sz="3600" dirty="0"/>
              <a:t>Learning</a:t>
            </a:r>
            <a:r>
              <a:rPr lang="zh-CN" altLang="en-US" sz="3600" dirty="0"/>
              <a:t> </a:t>
            </a:r>
            <a:r>
              <a:rPr lang="en-US" altLang="zh-CN" sz="3600" dirty="0"/>
              <a:t>Idea</a:t>
            </a:r>
            <a:endParaRPr lang="en-US" sz="3600" dirty="0"/>
          </a:p>
        </p:txBody>
      </p:sp>
      <p:sp>
        <p:nvSpPr>
          <p:cNvPr id="46" name="Content Placeholder 2">
            <a:extLst>
              <a:ext uri="{FF2B5EF4-FFF2-40B4-BE49-F238E27FC236}">
                <a16:creationId xmlns:a16="http://schemas.microsoft.com/office/drawing/2014/main" id="{1B13DF04-B45F-A646-B326-F8A33B0FDB91}"/>
              </a:ext>
            </a:extLst>
          </p:cNvPr>
          <p:cNvSpPr>
            <a:spLocks noGrp="1"/>
          </p:cNvSpPr>
          <p:nvPr>
            <p:ph idx="1"/>
          </p:nvPr>
        </p:nvSpPr>
        <p:spPr>
          <a:xfrm>
            <a:off x="1" y="2704592"/>
            <a:ext cx="4643406" cy="3905933"/>
          </a:xfrm>
        </p:spPr>
        <p:txBody>
          <a:bodyPr>
            <a:noAutofit/>
          </a:bodyPr>
          <a:lstStyle/>
          <a:p>
            <a:r>
              <a:rPr lang="en-US" dirty="0">
                <a:solidFill>
                  <a:srgbClr val="FF0000"/>
                </a:solidFill>
              </a:rPr>
              <a:t>Jointly learn </a:t>
            </a:r>
            <a:r>
              <a:rPr lang="en-US" dirty="0"/>
              <a:t>the graph structure and </a:t>
            </a:r>
            <a:r>
              <a:rPr lang="en-US" altLang="zh-CN" dirty="0"/>
              <a:t>embeddings</a:t>
            </a:r>
            <a:r>
              <a:rPr lang="en-US" dirty="0"/>
              <a:t>. </a:t>
            </a:r>
          </a:p>
          <a:p>
            <a:r>
              <a:rPr lang="en-US" dirty="0"/>
              <a:t>Better node embeddings </a:t>
            </a:r>
            <a:r>
              <a:rPr lang="en-US" altLang="zh-CN" dirty="0"/>
              <a:t>-&gt;</a:t>
            </a:r>
            <a:r>
              <a:rPr lang="zh-CN" altLang="en-US" dirty="0"/>
              <a:t> </a:t>
            </a:r>
            <a:r>
              <a:rPr lang="en-US" dirty="0"/>
              <a:t>better graph structure</a:t>
            </a:r>
          </a:p>
          <a:p>
            <a:r>
              <a:rPr lang="en-US" altLang="zh-CN" dirty="0"/>
              <a:t>B</a:t>
            </a:r>
            <a:r>
              <a:rPr lang="en-US" dirty="0"/>
              <a:t>etter graph structure </a:t>
            </a:r>
            <a:r>
              <a:rPr lang="en-US" altLang="zh-CN" dirty="0"/>
              <a:t>-&gt;</a:t>
            </a:r>
            <a:r>
              <a:rPr lang="en-US" dirty="0"/>
              <a:t> better node embeddings. </a:t>
            </a:r>
          </a:p>
          <a:p>
            <a:r>
              <a:rPr lang="en-US" altLang="zh-CN" dirty="0">
                <a:solidFill>
                  <a:srgbClr val="FF0000"/>
                </a:solidFill>
              </a:rPr>
              <a:t>Dynamically</a:t>
            </a:r>
            <a:r>
              <a:rPr lang="zh-CN" altLang="en-US" dirty="0">
                <a:solidFill>
                  <a:srgbClr val="FF0000"/>
                </a:solidFill>
              </a:rPr>
              <a:t> </a:t>
            </a:r>
            <a:r>
              <a:rPr lang="en-US" altLang="zh-CN" dirty="0">
                <a:solidFill>
                  <a:srgbClr val="FF0000"/>
                </a:solidFill>
              </a:rPr>
              <a:t>stop</a:t>
            </a:r>
            <a:r>
              <a:rPr lang="zh-CN" altLang="en-US" dirty="0">
                <a:solidFill>
                  <a:srgbClr val="FF0000"/>
                </a:solidFill>
              </a:rPr>
              <a:t> </a:t>
            </a:r>
            <a:r>
              <a:rPr lang="en-US" altLang="zh-CN" dirty="0"/>
              <a:t>the</a:t>
            </a:r>
            <a:r>
              <a:rPr lang="zh-CN" altLang="en-US" dirty="0"/>
              <a:t> </a:t>
            </a:r>
            <a:r>
              <a:rPr lang="en-US" altLang="zh-CN" dirty="0"/>
              <a:t>iterative</a:t>
            </a:r>
            <a:r>
              <a:rPr lang="zh-CN" altLang="en-US" dirty="0"/>
              <a:t> </a:t>
            </a:r>
            <a:r>
              <a:rPr lang="en-US" altLang="zh-CN" dirty="0"/>
              <a:t>learning</a:t>
            </a:r>
            <a:r>
              <a:rPr lang="zh-CN" altLang="en-US" dirty="0"/>
              <a:t> </a:t>
            </a:r>
            <a:r>
              <a:rPr lang="en-US" altLang="zh-CN" dirty="0"/>
              <a:t>procedure.</a:t>
            </a:r>
            <a:endParaRPr lang="en-US" dirty="0"/>
          </a:p>
        </p:txBody>
      </p:sp>
      <p:grpSp>
        <p:nvGrpSpPr>
          <p:cNvPr id="47" name="Group 46">
            <a:extLst>
              <a:ext uri="{FF2B5EF4-FFF2-40B4-BE49-F238E27FC236}">
                <a16:creationId xmlns:a16="http://schemas.microsoft.com/office/drawing/2014/main" id="{D6652DC9-963E-3B4F-8DB5-A029319B52DE}"/>
              </a:ext>
            </a:extLst>
          </p:cNvPr>
          <p:cNvGrpSpPr/>
          <p:nvPr/>
        </p:nvGrpSpPr>
        <p:grpSpPr>
          <a:xfrm>
            <a:off x="5520268" y="1498600"/>
            <a:ext cx="5952066" cy="5076599"/>
            <a:chOff x="6189448" y="1415079"/>
            <a:chExt cx="4781277" cy="4617331"/>
          </a:xfrm>
        </p:grpSpPr>
        <p:sp>
          <p:nvSpPr>
            <p:cNvPr id="48" name="Rounded Rectangle 47">
              <a:extLst>
                <a:ext uri="{FF2B5EF4-FFF2-40B4-BE49-F238E27FC236}">
                  <a16:creationId xmlns:a16="http://schemas.microsoft.com/office/drawing/2014/main" id="{DAFA6FCE-1471-CB41-888D-DF5069C76958}"/>
                </a:ext>
              </a:extLst>
            </p:cNvPr>
            <p:cNvSpPr/>
            <p:nvPr/>
          </p:nvSpPr>
          <p:spPr>
            <a:xfrm>
              <a:off x="6189448" y="3285021"/>
              <a:ext cx="1464659" cy="1084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Learner</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ounded Rectangle 48">
              <a:extLst>
                <a:ext uri="{FF2B5EF4-FFF2-40B4-BE49-F238E27FC236}">
                  <a16:creationId xmlns:a16="http://schemas.microsoft.com/office/drawing/2014/main" id="{77D0BD9E-91CC-284E-BA79-1C4029A87BCA}"/>
                </a:ext>
              </a:extLst>
            </p:cNvPr>
            <p:cNvSpPr/>
            <p:nvPr/>
          </p:nvSpPr>
          <p:spPr>
            <a:xfrm>
              <a:off x="9062504" y="3285021"/>
              <a:ext cx="1464659" cy="1084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GNN</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ight Arrow 49">
              <a:extLst>
                <a:ext uri="{FF2B5EF4-FFF2-40B4-BE49-F238E27FC236}">
                  <a16:creationId xmlns:a16="http://schemas.microsoft.com/office/drawing/2014/main" id="{08689B58-84E2-B043-87C4-BC1780C11F4E}"/>
                </a:ext>
              </a:extLst>
            </p:cNvPr>
            <p:cNvSpPr/>
            <p:nvPr/>
          </p:nvSpPr>
          <p:spPr>
            <a:xfrm rot="5400000">
              <a:off x="6375903" y="2585294"/>
              <a:ext cx="97840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ight Arrow 50">
              <a:extLst>
                <a:ext uri="{FF2B5EF4-FFF2-40B4-BE49-F238E27FC236}">
                  <a16:creationId xmlns:a16="http://schemas.microsoft.com/office/drawing/2014/main" id="{F8A19642-D708-7348-98B5-4F3D89C7D3AA}"/>
                </a:ext>
              </a:extLst>
            </p:cNvPr>
            <p:cNvSpPr/>
            <p:nvPr/>
          </p:nvSpPr>
          <p:spPr>
            <a:xfrm>
              <a:off x="7782203" y="3693367"/>
              <a:ext cx="121296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ight Arrow 51">
              <a:extLst>
                <a:ext uri="{FF2B5EF4-FFF2-40B4-BE49-F238E27FC236}">
                  <a16:creationId xmlns:a16="http://schemas.microsoft.com/office/drawing/2014/main" id="{18924642-7B1D-4B43-B72F-7432CE18BEFD}"/>
                </a:ext>
              </a:extLst>
            </p:cNvPr>
            <p:cNvSpPr/>
            <p:nvPr/>
          </p:nvSpPr>
          <p:spPr>
            <a:xfrm rot="16200000">
              <a:off x="9276833" y="2566787"/>
              <a:ext cx="97840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68393AAA-7F66-A04E-9C96-1C4D8D8956F3}"/>
                </a:ext>
              </a:extLst>
            </p:cNvPr>
            <p:cNvGrpSpPr/>
            <p:nvPr/>
          </p:nvGrpSpPr>
          <p:grpSpPr>
            <a:xfrm>
              <a:off x="6856629" y="4440682"/>
              <a:ext cx="3059394" cy="1083612"/>
              <a:chOff x="4725825" y="3656100"/>
              <a:chExt cx="3059394" cy="1083612"/>
            </a:xfrm>
          </p:grpSpPr>
          <p:cxnSp>
            <p:nvCxnSpPr>
              <p:cNvPr id="59" name="Straight Arrow Connector 58">
                <a:extLst>
                  <a:ext uri="{FF2B5EF4-FFF2-40B4-BE49-F238E27FC236}">
                    <a16:creationId xmlns:a16="http://schemas.microsoft.com/office/drawing/2014/main" id="{A802FD08-B209-2942-B3E3-7638A58C421D}"/>
                  </a:ext>
                </a:extLst>
              </p:cNvPr>
              <p:cNvCxnSpPr>
                <a:cxnSpLocks/>
              </p:cNvCxnSpPr>
              <p:nvPr/>
            </p:nvCxnSpPr>
            <p:spPr>
              <a:xfrm flipV="1">
                <a:off x="4734303" y="3656100"/>
                <a:ext cx="0" cy="1083612"/>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C3D37A-DC4E-2D46-9ACA-AEC42C0318FA}"/>
                  </a:ext>
                </a:extLst>
              </p:cNvPr>
              <p:cNvCxnSpPr>
                <a:cxnSpLocks/>
              </p:cNvCxnSpPr>
              <p:nvPr/>
            </p:nvCxnSpPr>
            <p:spPr>
              <a:xfrm>
                <a:off x="7717159" y="3656618"/>
                <a:ext cx="0" cy="1048433"/>
              </a:xfrm>
              <a:prstGeom prst="line">
                <a:avLst/>
              </a:prstGeom>
              <a:ln w="1301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C7A252-D898-A34D-B159-1178B96BB144}"/>
                  </a:ext>
                </a:extLst>
              </p:cNvPr>
              <p:cNvCxnSpPr>
                <a:cxnSpLocks/>
              </p:cNvCxnSpPr>
              <p:nvPr/>
            </p:nvCxnSpPr>
            <p:spPr>
              <a:xfrm>
                <a:off x="4725825" y="4684254"/>
                <a:ext cx="3059394" cy="0"/>
              </a:xfrm>
              <a:prstGeom prst="line">
                <a:avLst/>
              </a:prstGeom>
              <a:ln w="130175"/>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180E5B19-2E0B-374C-90C4-8806418B6529}"/>
                </a:ext>
              </a:extLst>
            </p:cNvPr>
            <p:cNvSpPr txBox="1"/>
            <p:nvPr/>
          </p:nvSpPr>
          <p:spPr>
            <a:xfrm>
              <a:off x="6237634" y="1599744"/>
              <a:ext cx="14716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Input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data</a:t>
              </a:r>
            </a:p>
          </p:txBody>
        </p:sp>
        <p:sp>
          <p:nvSpPr>
            <p:cNvPr id="55" name="TextBox 54">
              <a:extLst>
                <a:ext uri="{FF2B5EF4-FFF2-40B4-BE49-F238E27FC236}">
                  <a16:creationId xmlns:a16="http://schemas.microsoft.com/office/drawing/2014/main" id="{05992D65-DAB3-5946-8C97-AA78536DB70C}"/>
                </a:ext>
              </a:extLst>
            </p:cNvPr>
            <p:cNvSpPr txBox="1"/>
            <p:nvPr/>
          </p:nvSpPr>
          <p:spPr>
            <a:xfrm>
              <a:off x="7719473" y="2882485"/>
              <a:ext cx="13379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structure</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F57E35C9-6A29-E346-908F-792655E8B923}"/>
                </a:ext>
              </a:extLst>
            </p:cNvPr>
            <p:cNvSpPr txBox="1"/>
            <p:nvPr/>
          </p:nvSpPr>
          <p:spPr>
            <a:xfrm>
              <a:off x="8861321" y="1415079"/>
              <a:ext cx="21094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Downstream</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task</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prediction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70E7D81-67A2-0F40-B738-67EC96047237}"/>
                </a:ext>
              </a:extLst>
            </p:cNvPr>
            <p:cNvSpPr/>
            <p:nvPr/>
          </p:nvSpPr>
          <p:spPr>
            <a:xfrm>
              <a:off x="7108572" y="4954889"/>
              <a:ext cx="25556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embeddings</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B2E888F7-3507-BF4C-8334-F0339F55046A}"/>
                </a:ext>
              </a:extLst>
            </p:cNvPr>
            <p:cNvSpPr/>
            <p:nvPr/>
          </p:nvSpPr>
          <p:spPr>
            <a:xfrm>
              <a:off x="6651932" y="5570745"/>
              <a:ext cx="40446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Repeat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until</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condition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satisfied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2E304BC0-66BA-6344-A31D-21C513180D8D}"/>
              </a:ext>
            </a:extLst>
          </p:cNvPr>
          <p:cNvSpPr txBox="1"/>
          <p:nvPr/>
        </p:nvSpPr>
        <p:spPr>
          <a:xfrm>
            <a:off x="5527873" y="456413"/>
            <a:ext cx="545444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 sketch of the </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IDGL</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framework</a:t>
            </a:r>
          </a:p>
        </p:txBody>
      </p:sp>
    </p:spTree>
    <p:extLst>
      <p:ext uri="{BB962C8B-B14F-4D97-AF65-F5344CB8AC3E}">
        <p14:creationId xmlns:p14="http://schemas.microsoft.com/office/powerpoint/2010/main" val="321433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580"/>
    </mc:Choice>
    <mc:Fallback xmlns="">
      <p:transition spd="slow" advTm="595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99F39-B90E-C747-B6A9-50F31943E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F6717948-3A32-864F-91E4-35D243559D6D}"/>
              </a:ext>
            </a:extLst>
          </p:cNvPr>
          <p:cNvSpPr>
            <a:spLocks noGrp="1"/>
          </p:cNvSpPr>
          <p:nvPr>
            <p:ph type="title"/>
          </p:nvPr>
        </p:nvSpPr>
        <p:spPr>
          <a:xfrm>
            <a:off x="247426" y="623392"/>
            <a:ext cx="4173967" cy="1607060"/>
          </a:xfrm>
          <a:noFill/>
          <a:ln w="19050">
            <a:solidFill>
              <a:schemeClr val="tx1"/>
            </a:solidFill>
          </a:ln>
        </p:spPr>
        <p:txBody>
          <a:bodyPr wrap="square" anchor="ctr">
            <a:normAutofit fontScale="90000"/>
          </a:bodyPr>
          <a:lstStyle/>
          <a:p>
            <a:pPr algn="ctr"/>
            <a:r>
              <a:rPr lang="en-US" sz="4000" dirty="0"/>
              <a:t>Iterative Deep Graph Learning Framework</a:t>
            </a:r>
          </a:p>
        </p:txBody>
      </p:sp>
      <p:sp>
        <p:nvSpPr>
          <p:cNvPr id="17" name="Content Placeholder 2">
            <a:extLst>
              <a:ext uri="{FF2B5EF4-FFF2-40B4-BE49-F238E27FC236}">
                <a16:creationId xmlns:a16="http://schemas.microsoft.com/office/drawing/2014/main" id="{427486A5-3A80-AB44-B280-28B0B3A0AE9B}"/>
              </a:ext>
            </a:extLst>
          </p:cNvPr>
          <p:cNvSpPr>
            <a:spLocks noGrp="1"/>
          </p:cNvSpPr>
          <p:nvPr>
            <p:ph idx="1"/>
          </p:nvPr>
        </p:nvSpPr>
        <p:spPr>
          <a:xfrm>
            <a:off x="0" y="2638043"/>
            <a:ext cx="4654296" cy="4219957"/>
          </a:xfrm>
        </p:spPr>
        <p:txBody>
          <a:bodyPr>
            <a:noAutofit/>
          </a:bodyPr>
          <a:lstStyle/>
          <a:p>
            <a:r>
              <a:rPr lang="en-US" dirty="0"/>
              <a:t>A graph learning network for generating a graph topology</a:t>
            </a:r>
          </a:p>
          <a:p>
            <a:r>
              <a:rPr lang="en-US" dirty="0"/>
              <a:t>A graph embedding network for generating node embeddings </a:t>
            </a:r>
          </a:p>
          <a:p>
            <a:r>
              <a:rPr lang="en-US" dirty="0"/>
              <a:t>A graph regularization network </a:t>
            </a:r>
          </a:p>
          <a:p>
            <a:r>
              <a:rPr lang="en-US" dirty="0"/>
              <a:t>A prediction network for the downstream task </a:t>
            </a:r>
          </a:p>
        </p:txBody>
      </p:sp>
      <p:sp>
        <p:nvSpPr>
          <p:cNvPr id="19" name="TextBox 18">
            <a:extLst>
              <a:ext uri="{FF2B5EF4-FFF2-40B4-BE49-F238E27FC236}">
                <a16:creationId xmlns:a16="http://schemas.microsoft.com/office/drawing/2014/main" id="{A493117E-7C1E-EC42-A847-499AA5AA96E3}"/>
              </a:ext>
            </a:extLst>
          </p:cNvPr>
          <p:cNvSpPr txBox="1"/>
          <p:nvPr/>
        </p:nvSpPr>
        <p:spPr>
          <a:xfrm>
            <a:off x="5415402" y="462025"/>
            <a:ext cx="545251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The overall architecture of </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rPr>
              <a:t>IDGL</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Graphical user interface&#10;&#10;Description automatically generated">
            <a:extLst>
              <a:ext uri="{FF2B5EF4-FFF2-40B4-BE49-F238E27FC236}">
                <a16:creationId xmlns:a16="http://schemas.microsoft.com/office/drawing/2014/main" id="{62FEDC8D-D0D3-EC41-9834-1883D0F71B5C}"/>
              </a:ext>
            </a:extLst>
          </p:cNvPr>
          <p:cNvPicPr>
            <a:picLocks noChangeAspect="1"/>
          </p:cNvPicPr>
          <p:nvPr/>
        </p:nvPicPr>
        <p:blipFill>
          <a:blip r:embed="rId3"/>
          <a:stretch>
            <a:fillRect/>
          </a:stretch>
        </p:blipFill>
        <p:spPr>
          <a:xfrm>
            <a:off x="4750808" y="3003806"/>
            <a:ext cx="7286279" cy="2009258"/>
          </a:xfrm>
          <a:prstGeom prst="rect">
            <a:avLst/>
          </a:prstGeom>
        </p:spPr>
      </p:pic>
    </p:spTree>
    <p:extLst>
      <p:ext uri="{BB962C8B-B14F-4D97-AF65-F5344CB8AC3E}">
        <p14:creationId xmlns:p14="http://schemas.microsoft.com/office/powerpoint/2010/main" val="2949735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6957"/>
    </mc:Choice>
    <mc:Fallback xmlns="">
      <p:transition spd="slow" advTm="5469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05C6F04-CD9F-0E44-884E-91131ED20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itle 1">
            <a:extLst>
              <a:ext uri="{FF2B5EF4-FFF2-40B4-BE49-F238E27FC236}">
                <a16:creationId xmlns:a16="http://schemas.microsoft.com/office/drawing/2014/main" id="{21D2EA02-A509-BC49-B08C-95AA9FD0CA6F}"/>
              </a:ext>
            </a:extLst>
          </p:cNvPr>
          <p:cNvSpPr>
            <a:spLocks noGrp="1"/>
          </p:cNvSpPr>
          <p:nvPr>
            <p:ph type="title"/>
          </p:nvPr>
        </p:nvSpPr>
        <p:spPr>
          <a:xfrm>
            <a:off x="247426" y="639016"/>
            <a:ext cx="4223092" cy="1607060"/>
          </a:xfrm>
          <a:noFill/>
          <a:ln w="19050">
            <a:solidFill>
              <a:schemeClr val="tx1"/>
            </a:solidFill>
          </a:ln>
        </p:spPr>
        <p:txBody>
          <a:bodyPr wrap="square" anchor="ctr">
            <a:normAutofit/>
          </a:bodyPr>
          <a:lstStyle/>
          <a:p>
            <a:pPr algn="ctr"/>
            <a:r>
              <a:rPr lang="en-US" altLang="zh-CN" sz="3600" dirty="0"/>
              <a:t>Better</a:t>
            </a:r>
            <a:r>
              <a:rPr lang="zh-CN" altLang="en-US" sz="3600" dirty="0"/>
              <a:t> </a:t>
            </a:r>
            <a:r>
              <a:rPr lang="en-US" altLang="zh-CN" sz="3600" dirty="0"/>
              <a:t>Scalability</a:t>
            </a:r>
            <a:r>
              <a:rPr lang="zh-CN" altLang="en-US" sz="3600" dirty="0"/>
              <a:t> </a:t>
            </a:r>
            <a:r>
              <a:rPr lang="en-US" altLang="zh-CN" sz="3600" dirty="0"/>
              <a:t>with</a:t>
            </a:r>
            <a:r>
              <a:rPr lang="zh-CN" altLang="en-US" sz="3600" dirty="0"/>
              <a:t> </a:t>
            </a:r>
            <a:r>
              <a:rPr lang="en-US" altLang="zh-CN" sz="3600" dirty="0"/>
              <a:t>IDGL-</a:t>
            </a:r>
            <a:r>
              <a:rPr lang="en-US" altLang="zh-CN" sz="3600" dirty="0" err="1"/>
              <a:t>Anch</a:t>
            </a:r>
            <a:endParaRPr lang="en-US" sz="3600" dirty="0"/>
          </a:p>
        </p:txBody>
      </p:sp>
      <p:sp>
        <p:nvSpPr>
          <p:cNvPr id="38" name="Content Placeholder 2">
            <a:extLst>
              <a:ext uri="{FF2B5EF4-FFF2-40B4-BE49-F238E27FC236}">
                <a16:creationId xmlns:a16="http://schemas.microsoft.com/office/drawing/2014/main" id="{5D2E05BC-4B7F-0A4D-98CD-9425694A5BA8}"/>
              </a:ext>
            </a:extLst>
          </p:cNvPr>
          <p:cNvSpPr>
            <a:spLocks noGrp="1"/>
          </p:cNvSpPr>
          <p:nvPr>
            <p:ph idx="1"/>
          </p:nvPr>
        </p:nvSpPr>
        <p:spPr>
          <a:xfrm>
            <a:off x="0" y="2704592"/>
            <a:ext cx="4470518" cy="3415623"/>
          </a:xfrm>
        </p:spPr>
        <p:txBody>
          <a:bodyPr>
            <a:normAutofit fontScale="92500" lnSpcReduction="10000"/>
          </a:bodyPr>
          <a:lstStyle/>
          <a:p>
            <a:r>
              <a:rPr lang="en-US" altLang="zh-CN" dirty="0"/>
              <a:t>S</a:t>
            </a:r>
            <a:r>
              <a:rPr lang="en-US" dirty="0"/>
              <a:t>imilarity metric function</a:t>
            </a:r>
            <a:r>
              <a:rPr lang="zh-CN" altLang="en-US" dirty="0"/>
              <a:t> </a:t>
            </a:r>
            <a:r>
              <a:rPr lang="en-US" altLang="zh-CN" dirty="0"/>
              <a:t>is</a:t>
            </a:r>
            <a:r>
              <a:rPr lang="zh-CN" altLang="en-US" dirty="0"/>
              <a:t> </a:t>
            </a:r>
            <a:r>
              <a:rPr lang="en-US" altLang="zh-CN" dirty="0"/>
              <a:t>expensive</a:t>
            </a:r>
            <a:r>
              <a:rPr lang="zh-CN" altLang="en-US" dirty="0"/>
              <a:t> </a:t>
            </a:r>
            <a:r>
              <a:rPr lang="en-US" altLang="zh-CN" dirty="0"/>
              <a:t>(O(n^2)).</a:t>
            </a:r>
            <a:r>
              <a:rPr lang="zh-CN" altLang="en-US" dirty="0"/>
              <a:t>  </a:t>
            </a:r>
            <a:endParaRPr lang="en-US" altLang="zh-CN" dirty="0"/>
          </a:p>
          <a:p>
            <a:r>
              <a:rPr lang="en-US" altLang="zh-CN" dirty="0">
                <a:solidFill>
                  <a:srgbClr val="FF0000"/>
                </a:solidFill>
              </a:rPr>
              <a:t>Anchor-based</a:t>
            </a:r>
            <a:r>
              <a:rPr lang="zh-CN" altLang="en-US" dirty="0">
                <a:solidFill>
                  <a:srgbClr val="FF0000"/>
                </a:solidFill>
              </a:rPr>
              <a:t> </a:t>
            </a:r>
            <a:r>
              <a:rPr lang="en-US" altLang="zh-CN" dirty="0"/>
              <a:t>approximation</a:t>
            </a:r>
            <a:r>
              <a:rPr lang="zh-CN" altLang="en-US" dirty="0"/>
              <a:t> </a:t>
            </a:r>
            <a:r>
              <a:rPr lang="en-US" altLang="zh-CN" dirty="0"/>
              <a:t>techniques</a:t>
            </a:r>
            <a:r>
              <a:rPr lang="en-US" dirty="0"/>
              <a:t>. </a:t>
            </a:r>
          </a:p>
          <a:p>
            <a:r>
              <a:rPr lang="en-US" altLang="zh-CN" dirty="0">
                <a:solidFill>
                  <a:srgbClr val="FF0000"/>
                </a:solidFill>
              </a:rPr>
              <a:t>L</a:t>
            </a:r>
            <a:r>
              <a:rPr lang="en-US" dirty="0">
                <a:solidFill>
                  <a:srgbClr val="FF0000"/>
                </a:solidFill>
              </a:rPr>
              <a:t>inear complexity </a:t>
            </a:r>
            <a:r>
              <a:rPr lang="en-US" dirty="0"/>
              <a:t>in both computational time and memory consumption with respect to the number of graph nodes.</a:t>
            </a:r>
          </a:p>
          <a:p>
            <a:endParaRPr lang="en-US" dirty="0"/>
          </a:p>
        </p:txBody>
      </p:sp>
      <p:sp>
        <p:nvSpPr>
          <p:cNvPr id="45" name="Rectangle 44">
            <a:extLst>
              <a:ext uri="{FF2B5EF4-FFF2-40B4-BE49-F238E27FC236}">
                <a16:creationId xmlns:a16="http://schemas.microsoft.com/office/drawing/2014/main" id="{89F67155-EEBC-F14F-9381-71B8109AEA18}"/>
              </a:ext>
            </a:extLst>
          </p:cNvPr>
          <p:cNvSpPr/>
          <p:nvPr/>
        </p:nvSpPr>
        <p:spPr>
          <a:xfrm>
            <a:off x="4863853" y="769582"/>
            <a:ext cx="6917278" cy="584775"/>
          </a:xfrm>
          <a:prstGeom prst="rect">
            <a:avLst/>
          </a:prstGeom>
        </p:spPr>
        <p:txBody>
          <a:bodyPr wrap="none">
            <a:spAutoFit/>
          </a:bodyPr>
          <a:lstStyle/>
          <a:p>
            <a:pPr lvl="0"/>
            <a:r>
              <a:rPr lang="en-US" altLang="zh-CN" sz="3200" dirty="0">
                <a:solidFill>
                  <a:schemeClr val="bg1"/>
                </a:solidFill>
              </a:rPr>
              <a:t>Extend</a:t>
            </a:r>
            <a:r>
              <a:rPr lang="zh-CN" altLang="en-US" sz="3200" dirty="0">
                <a:solidFill>
                  <a:schemeClr val="bg1"/>
                </a:solidFill>
              </a:rPr>
              <a:t> </a:t>
            </a:r>
            <a:r>
              <a:rPr lang="en-US" altLang="zh-CN" sz="3200" dirty="0">
                <a:solidFill>
                  <a:schemeClr val="bg1"/>
                </a:solidFill>
              </a:rPr>
              <a:t>IDGL</a:t>
            </a:r>
            <a:r>
              <a:rPr lang="zh-CN" altLang="en-US" sz="3200" dirty="0">
                <a:solidFill>
                  <a:schemeClr val="bg1"/>
                </a:solidFill>
              </a:rPr>
              <a:t> </a:t>
            </a:r>
            <a:r>
              <a:rPr lang="en-US" altLang="zh-CN" sz="3200" dirty="0">
                <a:solidFill>
                  <a:schemeClr val="bg1"/>
                </a:solidFill>
              </a:rPr>
              <a:t>to</a:t>
            </a:r>
            <a:r>
              <a:rPr lang="zh-CN" altLang="en-US" sz="3200" dirty="0">
                <a:solidFill>
                  <a:schemeClr val="bg1"/>
                </a:solidFill>
              </a:rPr>
              <a:t> </a:t>
            </a:r>
            <a:r>
              <a:rPr lang="en-US" altLang="zh-CN" sz="3200" dirty="0">
                <a:solidFill>
                  <a:schemeClr val="bg1"/>
                </a:solidFill>
              </a:rPr>
              <a:t>more</a:t>
            </a:r>
            <a:r>
              <a:rPr lang="zh-CN" altLang="en-US" sz="3200" dirty="0">
                <a:solidFill>
                  <a:schemeClr val="bg1"/>
                </a:solidFill>
              </a:rPr>
              <a:t> </a:t>
            </a:r>
            <a:r>
              <a:rPr lang="en-US" altLang="zh-CN" sz="3200" dirty="0">
                <a:solidFill>
                  <a:srgbClr val="FF0000"/>
                </a:solidFill>
              </a:rPr>
              <a:t>scalable</a:t>
            </a:r>
            <a:r>
              <a:rPr lang="zh-CN" altLang="en-US" sz="3200" dirty="0">
                <a:solidFill>
                  <a:schemeClr val="bg1"/>
                </a:solidFill>
              </a:rPr>
              <a:t> </a:t>
            </a:r>
            <a:r>
              <a:rPr lang="en-US" altLang="zh-CN" sz="3200" dirty="0">
                <a:solidFill>
                  <a:schemeClr val="bg1"/>
                </a:solidFill>
              </a:rPr>
              <a:t>IDGL-</a:t>
            </a:r>
            <a:r>
              <a:rPr lang="en-US" altLang="zh-CN" sz="3200" dirty="0" err="1">
                <a:solidFill>
                  <a:schemeClr val="bg1"/>
                </a:solidFill>
              </a:rPr>
              <a:t>Anch</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77C1CE-F9B4-B442-AD56-D9AB48EF08F4}"/>
              </a:ext>
            </a:extLst>
          </p:cNvPr>
          <p:cNvSpPr/>
          <p:nvPr/>
        </p:nvSpPr>
        <p:spPr>
          <a:xfrm>
            <a:off x="4863853" y="1965231"/>
            <a:ext cx="6917278" cy="4154984"/>
          </a:xfrm>
          <a:prstGeom prst="rect">
            <a:avLst/>
          </a:prstGeom>
        </p:spPr>
        <p:txBody>
          <a:bodyPr wrap="square">
            <a:spAutoFit/>
          </a:bodyPr>
          <a:lstStyle/>
          <a:p>
            <a:r>
              <a:rPr lang="en-US" altLang="zh-CN" sz="2400" dirty="0">
                <a:solidFill>
                  <a:schemeClr val="bg1"/>
                </a:solidFill>
              </a:rPr>
              <a:t>We</a:t>
            </a:r>
            <a:r>
              <a:rPr lang="zh-CN" altLang="en-US" sz="2400" dirty="0">
                <a:solidFill>
                  <a:schemeClr val="bg1"/>
                </a:solidFill>
              </a:rPr>
              <a:t> </a:t>
            </a:r>
            <a:r>
              <a:rPr lang="en-US" sz="2400" dirty="0">
                <a:solidFill>
                  <a:schemeClr val="bg1"/>
                </a:solidFill>
              </a:rPr>
              <a:t>randomly sample </a:t>
            </a:r>
            <a:r>
              <a:rPr lang="en-US" sz="2400" dirty="0">
                <a:solidFill>
                  <a:srgbClr val="FF0000"/>
                </a:solidFill>
              </a:rPr>
              <a:t>a </a:t>
            </a:r>
            <a:r>
              <a:rPr lang="en-US" altLang="zh-CN" sz="2400" dirty="0">
                <a:solidFill>
                  <a:srgbClr val="FF0000"/>
                </a:solidFill>
              </a:rPr>
              <a:t>small</a:t>
            </a:r>
            <a:r>
              <a:rPr lang="zh-CN" altLang="en-US" sz="2400" dirty="0">
                <a:solidFill>
                  <a:srgbClr val="FF0000"/>
                </a:solidFill>
              </a:rPr>
              <a:t> </a:t>
            </a:r>
            <a:r>
              <a:rPr lang="en-US" sz="2400" dirty="0">
                <a:solidFill>
                  <a:srgbClr val="FF0000"/>
                </a:solidFill>
              </a:rPr>
              <a:t>set of s anchors </a:t>
            </a:r>
            <a:r>
              <a:rPr lang="en-US" sz="2400" dirty="0">
                <a:solidFill>
                  <a:schemeClr val="bg1"/>
                </a:solidFill>
              </a:rPr>
              <a:t>from </a:t>
            </a:r>
            <a:r>
              <a:rPr lang="en-US" altLang="zh-CN" sz="2400" dirty="0">
                <a:solidFill>
                  <a:schemeClr val="bg1"/>
                </a:solidFill>
              </a:rPr>
              <a:t>n</a:t>
            </a:r>
            <a:r>
              <a:rPr lang="zh-CN" altLang="en-US" sz="2400" dirty="0">
                <a:solidFill>
                  <a:schemeClr val="bg1"/>
                </a:solidFill>
              </a:rPr>
              <a:t> </a:t>
            </a:r>
            <a:r>
              <a:rPr lang="en-US" altLang="zh-CN" sz="2400" dirty="0">
                <a:solidFill>
                  <a:schemeClr val="bg1"/>
                </a:solidFill>
              </a:rPr>
              <a:t>nodes.</a:t>
            </a:r>
            <a:endParaRPr lang="en-US" sz="2400" dirty="0">
              <a:solidFill>
                <a:schemeClr val="bg1"/>
              </a:solidFill>
            </a:endParaRPr>
          </a:p>
          <a:p>
            <a:endParaRPr lang="en-US" altLang="zh-CN" sz="2400" dirty="0">
              <a:solidFill>
                <a:schemeClr val="bg1"/>
              </a:solidFill>
            </a:endParaRPr>
          </a:p>
          <a:p>
            <a:r>
              <a:rPr lang="en-US" altLang="zh-CN" sz="2400" dirty="0">
                <a:solidFill>
                  <a:schemeClr val="bg1"/>
                </a:solidFill>
              </a:rPr>
              <a:t>Some</a:t>
            </a:r>
            <a:r>
              <a:rPr lang="zh-CN" altLang="en-US" sz="2400" dirty="0">
                <a:solidFill>
                  <a:schemeClr val="bg1"/>
                </a:solidFill>
              </a:rPr>
              <a:t> </a:t>
            </a:r>
            <a:r>
              <a:rPr lang="en-US" altLang="zh-CN" sz="2400" dirty="0">
                <a:solidFill>
                  <a:schemeClr val="bg1"/>
                </a:solidFill>
              </a:rPr>
              <a:t>nice</a:t>
            </a:r>
            <a:r>
              <a:rPr lang="zh-CN" altLang="en-US" sz="2400" dirty="0">
                <a:solidFill>
                  <a:schemeClr val="bg1"/>
                </a:solidFill>
              </a:rPr>
              <a:t> </a:t>
            </a:r>
            <a:r>
              <a:rPr lang="en-US" altLang="zh-CN" sz="2400" dirty="0">
                <a:solidFill>
                  <a:schemeClr val="bg1"/>
                </a:solidFill>
              </a:rPr>
              <a:t>properties:</a:t>
            </a:r>
            <a:r>
              <a:rPr lang="zh-CN" altLang="en-US" sz="2400" dirty="0">
                <a:solidFill>
                  <a:schemeClr val="bg1"/>
                </a:solidFill>
              </a:rPr>
              <a:t> </a:t>
            </a:r>
            <a:endParaRPr lang="en-US" altLang="zh-CN" sz="2400" dirty="0">
              <a:solidFill>
                <a:schemeClr val="bg1"/>
              </a:solidFill>
            </a:endParaRPr>
          </a:p>
          <a:p>
            <a:pPr marL="342900" indent="-342900">
              <a:buFont typeface="Wingdings" pitchFamily="2" charset="2"/>
              <a:buChar char="v"/>
            </a:pPr>
            <a:r>
              <a:rPr lang="en-US" altLang="zh-CN" sz="2400" dirty="0">
                <a:solidFill>
                  <a:schemeClr val="bg1"/>
                </a:solidFill>
              </a:rPr>
              <a:t>Node-anchor affinity matrix</a:t>
            </a:r>
            <a:r>
              <a:rPr lang="zh-CN" altLang="en-US" sz="2400" dirty="0">
                <a:solidFill>
                  <a:schemeClr val="bg1"/>
                </a:solidFill>
              </a:rPr>
              <a:t> </a:t>
            </a:r>
            <a:r>
              <a:rPr lang="en-US" altLang="zh-CN" sz="2400" dirty="0">
                <a:solidFill>
                  <a:schemeClr val="bg1"/>
                </a:solidFill>
              </a:rPr>
              <a:t>can</a:t>
            </a:r>
            <a:r>
              <a:rPr lang="zh-CN" altLang="en-US" sz="2400" dirty="0">
                <a:solidFill>
                  <a:schemeClr val="bg1"/>
                </a:solidFill>
              </a:rPr>
              <a:t> </a:t>
            </a:r>
            <a:r>
              <a:rPr lang="en-US" altLang="zh-CN" sz="2400" dirty="0">
                <a:solidFill>
                  <a:schemeClr val="bg1"/>
                </a:solidFill>
              </a:rPr>
              <a:t>be</a:t>
            </a:r>
            <a:r>
              <a:rPr lang="zh-CN" altLang="en-US" sz="2400" dirty="0">
                <a:solidFill>
                  <a:schemeClr val="bg1"/>
                </a:solidFill>
              </a:rPr>
              <a:t> </a:t>
            </a:r>
            <a:r>
              <a:rPr lang="en-US" altLang="zh-CN" sz="2400" dirty="0">
                <a:solidFill>
                  <a:schemeClr val="bg1"/>
                </a:solidFill>
              </a:rPr>
              <a:t>efficiently</a:t>
            </a:r>
            <a:r>
              <a:rPr lang="zh-CN" altLang="en-US" sz="2400" dirty="0">
                <a:solidFill>
                  <a:schemeClr val="bg1"/>
                </a:solidFill>
              </a:rPr>
              <a:t> </a:t>
            </a:r>
            <a:r>
              <a:rPr lang="en-US" altLang="zh-CN" sz="2400" dirty="0">
                <a:solidFill>
                  <a:schemeClr val="bg1"/>
                </a:solidFill>
              </a:rPr>
              <a:t>computed.</a:t>
            </a:r>
            <a:r>
              <a:rPr lang="zh-CN" altLang="en-US" sz="2400" dirty="0">
                <a:solidFill>
                  <a:schemeClr val="bg1"/>
                </a:solidFill>
              </a:rPr>
              <a:t> </a:t>
            </a:r>
            <a:r>
              <a:rPr lang="en-US" altLang="zh-CN" sz="2400" dirty="0">
                <a:solidFill>
                  <a:srgbClr val="FF0000"/>
                </a:solidFill>
              </a:rPr>
              <a:t>O(ns)</a:t>
            </a:r>
            <a:endParaRPr lang="en-US" altLang="zh-CN" sz="2400" dirty="0">
              <a:solidFill>
                <a:schemeClr val="bg1"/>
              </a:solidFill>
            </a:endParaRPr>
          </a:p>
          <a:p>
            <a:pPr marL="342900" indent="-342900">
              <a:buFont typeface="Wingdings" pitchFamily="2" charset="2"/>
              <a:buChar char="v"/>
            </a:pPr>
            <a:r>
              <a:rPr lang="en-US" altLang="zh-CN" sz="2400" dirty="0">
                <a:solidFill>
                  <a:schemeClr val="bg1"/>
                </a:solidFill>
              </a:rPr>
              <a:t>Message</a:t>
            </a:r>
            <a:r>
              <a:rPr lang="zh-CN" altLang="en-US" sz="2400" dirty="0">
                <a:solidFill>
                  <a:schemeClr val="bg1"/>
                </a:solidFill>
              </a:rPr>
              <a:t> </a:t>
            </a:r>
            <a:r>
              <a:rPr lang="en-US" altLang="zh-CN" sz="2400" dirty="0">
                <a:solidFill>
                  <a:schemeClr val="bg1"/>
                </a:solidFill>
              </a:rPr>
              <a:t>passing</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performed</a:t>
            </a:r>
            <a:r>
              <a:rPr lang="zh-CN" altLang="en-US" sz="2400" dirty="0">
                <a:solidFill>
                  <a:schemeClr val="bg1"/>
                </a:solidFill>
              </a:rPr>
              <a:t> </a:t>
            </a:r>
            <a:r>
              <a:rPr lang="en-US" altLang="zh-CN" sz="2400" dirty="0">
                <a:solidFill>
                  <a:schemeClr val="bg1"/>
                </a:solidFill>
              </a:rPr>
              <a:t>on</a:t>
            </a:r>
            <a:r>
              <a:rPr lang="zh-CN" altLang="en-US" sz="2400" dirty="0">
                <a:solidFill>
                  <a:schemeClr val="bg1"/>
                </a:solidFill>
              </a:rPr>
              <a:t> </a:t>
            </a:r>
            <a:r>
              <a:rPr lang="en-US" altLang="zh-CN" sz="2400" dirty="0">
                <a:solidFill>
                  <a:schemeClr val="bg1"/>
                </a:solidFill>
              </a:rPr>
              <a:t>the</a:t>
            </a:r>
            <a:r>
              <a:rPr lang="zh-CN" altLang="en-US" sz="2400" dirty="0">
                <a:solidFill>
                  <a:schemeClr val="bg1"/>
                </a:solidFill>
              </a:rPr>
              <a:t> </a:t>
            </a:r>
            <a:r>
              <a:rPr lang="en-US" altLang="zh-CN" sz="2400" dirty="0">
                <a:solidFill>
                  <a:schemeClr val="bg1"/>
                </a:solidFill>
              </a:rPr>
              <a:t>node-anchor</a:t>
            </a:r>
            <a:r>
              <a:rPr lang="zh-CN" altLang="en-US" sz="2400" dirty="0">
                <a:solidFill>
                  <a:schemeClr val="bg1"/>
                </a:solidFill>
              </a:rPr>
              <a:t> </a:t>
            </a:r>
            <a:r>
              <a:rPr lang="en-US" altLang="zh-CN" sz="2400" dirty="0">
                <a:solidFill>
                  <a:schemeClr val="bg1"/>
                </a:solidFill>
              </a:rPr>
              <a:t>bipartite graph.</a:t>
            </a:r>
            <a:r>
              <a:rPr lang="zh-CN" altLang="en-US" sz="2400" dirty="0">
                <a:solidFill>
                  <a:schemeClr val="bg1"/>
                </a:solidFill>
              </a:rPr>
              <a:t> </a:t>
            </a:r>
            <a:r>
              <a:rPr lang="en-US" altLang="zh-CN" sz="2400" dirty="0">
                <a:solidFill>
                  <a:srgbClr val="FF0000"/>
                </a:solidFill>
              </a:rPr>
              <a:t>O(ns)</a:t>
            </a:r>
            <a:endParaRPr lang="en-US" altLang="zh-CN" sz="2400" dirty="0">
              <a:solidFill>
                <a:schemeClr val="bg1"/>
              </a:solidFill>
            </a:endParaRPr>
          </a:p>
          <a:p>
            <a:pPr marL="342900" indent="-342900">
              <a:buFont typeface="Wingdings" pitchFamily="2" charset="2"/>
              <a:buChar char="v"/>
            </a:pPr>
            <a:r>
              <a:rPr lang="en-US" altLang="zh-CN" sz="2400" dirty="0">
                <a:solidFill>
                  <a:schemeClr val="bg1"/>
                </a:solidFill>
              </a:rPr>
              <a:t>Graph</a:t>
            </a:r>
            <a:r>
              <a:rPr lang="zh-CN" altLang="en-US" sz="2400" dirty="0">
                <a:solidFill>
                  <a:schemeClr val="bg1"/>
                </a:solidFill>
              </a:rPr>
              <a:t> </a:t>
            </a:r>
            <a:r>
              <a:rPr lang="en-US" altLang="zh-CN" sz="2400" dirty="0">
                <a:solidFill>
                  <a:schemeClr val="bg1"/>
                </a:solidFill>
              </a:rPr>
              <a:t>regularization</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performed</a:t>
            </a:r>
            <a:r>
              <a:rPr lang="zh-CN" altLang="en-US" sz="2400" dirty="0">
                <a:solidFill>
                  <a:schemeClr val="bg1"/>
                </a:solidFill>
              </a:rPr>
              <a:t> </a:t>
            </a:r>
            <a:r>
              <a:rPr lang="en-US" altLang="zh-CN" sz="2400" dirty="0">
                <a:solidFill>
                  <a:schemeClr val="bg1"/>
                </a:solidFill>
              </a:rPr>
              <a:t>on</a:t>
            </a:r>
            <a:r>
              <a:rPr lang="zh-CN" altLang="en-US" sz="2400" dirty="0">
                <a:solidFill>
                  <a:schemeClr val="bg1"/>
                </a:solidFill>
              </a:rPr>
              <a:t> </a:t>
            </a:r>
            <a:r>
              <a:rPr lang="en-US" altLang="zh-CN" sz="2400" dirty="0">
                <a:solidFill>
                  <a:schemeClr val="bg1"/>
                </a:solidFill>
              </a:rPr>
              <a:t>the</a:t>
            </a:r>
            <a:r>
              <a:rPr lang="zh-CN" altLang="en-US" sz="2400" dirty="0">
                <a:solidFill>
                  <a:schemeClr val="bg1"/>
                </a:solidFill>
              </a:rPr>
              <a:t> </a:t>
            </a:r>
            <a:r>
              <a:rPr lang="en-US" altLang="zh-CN" sz="2400" dirty="0">
                <a:solidFill>
                  <a:schemeClr val="bg1"/>
                </a:solidFill>
              </a:rPr>
              <a:t>anchor</a:t>
            </a:r>
            <a:r>
              <a:rPr lang="zh-CN" altLang="en-US" sz="2400" dirty="0">
                <a:solidFill>
                  <a:schemeClr val="bg1"/>
                </a:solidFill>
              </a:rPr>
              <a:t> </a:t>
            </a:r>
            <a:r>
              <a:rPr lang="en-US" altLang="zh-CN" sz="2400" dirty="0">
                <a:solidFill>
                  <a:schemeClr val="bg1"/>
                </a:solidFill>
              </a:rPr>
              <a:t>graph.</a:t>
            </a:r>
            <a:r>
              <a:rPr lang="zh-CN" altLang="en-US" sz="2400" dirty="0">
                <a:solidFill>
                  <a:schemeClr val="bg1"/>
                </a:solidFill>
              </a:rPr>
              <a:t> </a:t>
            </a:r>
            <a:r>
              <a:rPr lang="en-US" altLang="zh-CN" sz="2400" dirty="0">
                <a:solidFill>
                  <a:srgbClr val="FF0000"/>
                </a:solidFill>
              </a:rPr>
              <a:t>O(ns^2)</a:t>
            </a:r>
            <a:endParaRPr lang="en-US" sz="2400" dirty="0">
              <a:solidFill>
                <a:schemeClr val="bg1"/>
              </a:solidFill>
            </a:endParaRPr>
          </a:p>
          <a:p>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54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99"/>
    </mc:Choice>
    <mc:Fallback xmlns="">
      <p:transition spd="slow" advTm="7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90472-B239-2746-B536-165957567786}"/>
              </a:ext>
            </a:extLst>
          </p:cNvPr>
          <p:cNvSpPr>
            <a:spLocks noGrp="1"/>
          </p:cNvSpPr>
          <p:nvPr>
            <p:ph type="title"/>
          </p:nvPr>
        </p:nvSpPr>
        <p:spPr>
          <a:xfrm>
            <a:off x="228600" y="623392"/>
            <a:ext cx="4283074" cy="1607060"/>
          </a:xfrm>
          <a:noFill/>
          <a:ln w="19050">
            <a:solidFill>
              <a:schemeClr val="tx1"/>
            </a:solidFill>
          </a:ln>
        </p:spPr>
        <p:txBody>
          <a:bodyPr wrap="square" anchor="ctr">
            <a:normAutofit/>
          </a:bodyPr>
          <a:lstStyle/>
          <a:p>
            <a:pPr algn="ctr"/>
            <a:r>
              <a:rPr lang="en-US" sz="3600" dirty="0"/>
              <a:t>Full Algorithm</a:t>
            </a:r>
          </a:p>
        </p:txBody>
      </p:sp>
      <p:sp>
        <p:nvSpPr>
          <p:cNvPr id="3" name="Content Placeholder 2">
            <a:extLst>
              <a:ext uri="{FF2B5EF4-FFF2-40B4-BE49-F238E27FC236}">
                <a16:creationId xmlns:a16="http://schemas.microsoft.com/office/drawing/2014/main" id="{53A6DCC4-C55B-DA45-B83C-178AD2BCB35D}"/>
              </a:ext>
            </a:extLst>
          </p:cNvPr>
          <p:cNvSpPr>
            <a:spLocks noGrp="1"/>
          </p:cNvSpPr>
          <p:nvPr>
            <p:ph idx="1"/>
          </p:nvPr>
        </p:nvSpPr>
        <p:spPr>
          <a:xfrm>
            <a:off x="104625" y="2638042"/>
            <a:ext cx="4407049" cy="4448557"/>
          </a:xfrm>
        </p:spPr>
        <p:txBody>
          <a:bodyPr>
            <a:normAutofit/>
          </a:bodyPr>
          <a:lstStyle/>
          <a:p>
            <a:r>
              <a:rPr lang="en-US" sz="2400" dirty="0">
                <a:solidFill>
                  <a:srgbClr val="FF0000"/>
                </a:solidFill>
              </a:rPr>
              <a:t>Repeatedly refining the adjacency matrix </a:t>
            </a:r>
            <a:r>
              <a:rPr lang="en-US" sz="2400" dirty="0"/>
              <a:t>with the updated node embeddings.</a:t>
            </a:r>
          </a:p>
          <a:p>
            <a:r>
              <a:rPr lang="en-US" sz="2400" dirty="0">
                <a:solidFill>
                  <a:srgbClr val="FF0000"/>
                </a:solidFill>
              </a:rPr>
              <a:t>Repeatedly refining the node embeddings</a:t>
            </a:r>
            <a:r>
              <a:rPr lang="en-US" sz="2400" dirty="0"/>
              <a:t> with the updated adjacency matrix.</a:t>
            </a:r>
          </a:p>
          <a:p>
            <a:r>
              <a:rPr lang="en-US" sz="2400" dirty="0"/>
              <a:t>After all iterations, the overall loss will be back-propagated through all previous iterations to update the model parameters.</a:t>
            </a:r>
          </a:p>
        </p:txBody>
      </p:sp>
      <p:pic>
        <p:nvPicPr>
          <p:cNvPr id="5" name="Picture 4">
            <a:extLst>
              <a:ext uri="{FF2B5EF4-FFF2-40B4-BE49-F238E27FC236}">
                <a16:creationId xmlns:a16="http://schemas.microsoft.com/office/drawing/2014/main" id="{D5B1A6F2-8C04-8448-9D3D-6390FB020FF1}"/>
              </a:ext>
            </a:extLst>
          </p:cNvPr>
          <p:cNvPicPr>
            <a:picLocks noChangeAspect="1"/>
          </p:cNvPicPr>
          <p:nvPr/>
        </p:nvPicPr>
        <p:blipFill>
          <a:blip r:embed="rId2"/>
          <a:stretch>
            <a:fillRect/>
          </a:stretch>
        </p:blipFill>
        <p:spPr>
          <a:xfrm>
            <a:off x="4811582" y="1146612"/>
            <a:ext cx="7275793" cy="5135854"/>
          </a:xfrm>
          <a:prstGeom prst="rect">
            <a:avLst/>
          </a:prstGeom>
        </p:spPr>
      </p:pic>
      <p:sp>
        <p:nvSpPr>
          <p:cNvPr id="15" name="Double Bracket 14">
            <a:extLst>
              <a:ext uri="{FF2B5EF4-FFF2-40B4-BE49-F238E27FC236}">
                <a16:creationId xmlns:a16="http://schemas.microsoft.com/office/drawing/2014/main" id="{45ED0073-C17F-954D-8D5A-2001E025CB6D}"/>
              </a:ext>
            </a:extLst>
          </p:cNvPr>
          <p:cNvSpPr/>
          <p:nvPr/>
        </p:nvSpPr>
        <p:spPr>
          <a:xfrm>
            <a:off x="5297763" y="3044417"/>
            <a:ext cx="5728825" cy="559395"/>
          </a:xfrm>
          <a:prstGeom prst="bracketPair">
            <a:avLst/>
          </a:prstGeom>
          <a:ln w="635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0000"/>
              </a:highlight>
              <a:uLnTx/>
              <a:uFillTx/>
              <a:latin typeface="Calibri" panose="020F0502020204030204"/>
              <a:ea typeface="+mn-ea"/>
              <a:cs typeface="+mn-cs"/>
            </a:endParaRPr>
          </a:p>
        </p:txBody>
      </p:sp>
      <p:sp>
        <p:nvSpPr>
          <p:cNvPr id="16" name="Double Bracket 15">
            <a:extLst>
              <a:ext uri="{FF2B5EF4-FFF2-40B4-BE49-F238E27FC236}">
                <a16:creationId xmlns:a16="http://schemas.microsoft.com/office/drawing/2014/main" id="{62D726B2-E26F-E343-B41D-5D0E6EF3F854}"/>
              </a:ext>
            </a:extLst>
          </p:cNvPr>
          <p:cNvSpPr/>
          <p:nvPr/>
        </p:nvSpPr>
        <p:spPr>
          <a:xfrm>
            <a:off x="5297763" y="3843632"/>
            <a:ext cx="6169889" cy="362607"/>
          </a:xfrm>
          <a:prstGeom prst="bracketPair">
            <a:avLst/>
          </a:prstGeom>
          <a:ln w="635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0000"/>
              </a:highlight>
              <a:uLnTx/>
              <a:uFillTx/>
              <a:latin typeface="Calibri" panose="020F0502020204030204"/>
              <a:ea typeface="+mn-ea"/>
              <a:cs typeface="+mn-cs"/>
            </a:endParaRPr>
          </a:p>
        </p:txBody>
      </p:sp>
      <p:sp>
        <p:nvSpPr>
          <p:cNvPr id="17" name="Double Bracket 16">
            <a:extLst>
              <a:ext uri="{FF2B5EF4-FFF2-40B4-BE49-F238E27FC236}">
                <a16:creationId xmlns:a16="http://schemas.microsoft.com/office/drawing/2014/main" id="{BCFE9FE6-AE00-A144-88B7-1BB6CCDE561F}"/>
              </a:ext>
            </a:extLst>
          </p:cNvPr>
          <p:cNvSpPr/>
          <p:nvPr/>
        </p:nvSpPr>
        <p:spPr>
          <a:xfrm>
            <a:off x="5131398" y="4346089"/>
            <a:ext cx="6977493" cy="1155527"/>
          </a:xfrm>
          <a:prstGeom prst="bracketPair">
            <a:avLst/>
          </a:prstGeom>
          <a:ln w="635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0000"/>
              </a:highlight>
              <a:uLnTx/>
              <a:uFillTx/>
              <a:latin typeface="Calibri" panose="020F0502020204030204"/>
              <a:ea typeface="+mn-ea"/>
              <a:cs typeface="+mn-cs"/>
            </a:endParaRPr>
          </a:p>
        </p:txBody>
      </p:sp>
    </p:spTree>
    <p:extLst>
      <p:ext uri="{BB962C8B-B14F-4D97-AF65-F5344CB8AC3E}">
        <p14:creationId xmlns:p14="http://schemas.microsoft.com/office/powerpoint/2010/main" val="15814942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90472-B239-2746-B536-16595756778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t>
            </a:r>
            <a:r>
              <a:rPr lang="en-US" sz="4000" dirty="0" err="1">
                <a:solidFill>
                  <a:schemeClr val="bg1"/>
                </a:solidFill>
              </a:rPr>
              <a:t>Transductive</a:t>
            </a:r>
            <a:r>
              <a:rPr lang="en-US" sz="4000" dirty="0">
                <a:solidFill>
                  <a:schemeClr val="bg1"/>
                </a:solidFill>
              </a:rPr>
              <a:t> Setting</a:t>
            </a:r>
          </a:p>
        </p:txBody>
      </p:sp>
      <p:pic>
        <p:nvPicPr>
          <p:cNvPr id="8" name="Content Placeholder 7" descr="Table&#10;&#10;Description automatically generated">
            <a:extLst>
              <a:ext uri="{FF2B5EF4-FFF2-40B4-BE49-F238E27FC236}">
                <a16:creationId xmlns:a16="http://schemas.microsoft.com/office/drawing/2014/main" id="{63CCFA79-E687-314E-8D92-1B72E7435212}"/>
              </a:ext>
            </a:extLst>
          </p:cNvPr>
          <p:cNvPicPr>
            <a:picLocks noGrp="1" noChangeAspect="1"/>
          </p:cNvPicPr>
          <p:nvPr>
            <p:ph idx="1"/>
          </p:nvPr>
        </p:nvPicPr>
        <p:blipFill>
          <a:blip r:embed="rId3"/>
          <a:stretch>
            <a:fillRect/>
          </a:stretch>
        </p:blipFill>
        <p:spPr>
          <a:xfrm>
            <a:off x="1065632" y="1825625"/>
            <a:ext cx="10060736" cy="4351338"/>
          </a:xfrm>
        </p:spPr>
      </p:pic>
    </p:spTree>
    <p:extLst>
      <p:ext uri="{BB962C8B-B14F-4D97-AF65-F5344CB8AC3E}">
        <p14:creationId xmlns:p14="http://schemas.microsoft.com/office/powerpoint/2010/main" val="377736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90472-B239-2746-B536-16595756778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Inductive Setting</a:t>
            </a:r>
          </a:p>
        </p:txBody>
      </p:sp>
      <p:pic>
        <p:nvPicPr>
          <p:cNvPr id="6" name="Content Placeholder 5" descr="Table&#10;&#10;Description automatically generated">
            <a:extLst>
              <a:ext uri="{FF2B5EF4-FFF2-40B4-BE49-F238E27FC236}">
                <a16:creationId xmlns:a16="http://schemas.microsoft.com/office/drawing/2014/main" id="{C70908EB-4F1B-0E40-AD83-33C53AA69118}"/>
              </a:ext>
            </a:extLst>
          </p:cNvPr>
          <p:cNvPicPr>
            <a:picLocks noGrp="1" noChangeAspect="1"/>
          </p:cNvPicPr>
          <p:nvPr>
            <p:ph idx="1"/>
          </p:nvPr>
        </p:nvPicPr>
        <p:blipFill>
          <a:blip r:embed="rId3"/>
          <a:stretch>
            <a:fillRect/>
          </a:stretch>
        </p:blipFill>
        <p:spPr>
          <a:xfrm>
            <a:off x="762784" y="2031771"/>
            <a:ext cx="10515600" cy="2111217"/>
          </a:xfrm>
        </p:spPr>
      </p:pic>
    </p:spTree>
    <p:extLst>
      <p:ext uri="{BB962C8B-B14F-4D97-AF65-F5344CB8AC3E}">
        <p14:creationId xmlns:p14="http://schemas.microsoft.com/office/powerpoint/2010/main" val="8400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90472-B239-2746-B536-16595756778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Ab</a:t>
            </a:r>
            <a:r>
              <a:rPr lang="en-US" altLang="zh-CN" sz="4000" dirty="0">
                <a:solidFill>
                  <a:schemeClr val="bg1"/>
                </a:solidFill>
              </a:rPr>
              <a:t>lation</a:t>
            </a:r>
            <a:r>
              <a:rPr lang="en-US" sz="4000" dirty="0">
                <a:solidFill>
                  <a:schemeClr val="bg1"/>
                </a:solidFill>
              </a:rPr>
              <a:t> S</a:t>
            </a:r>
            <a:r>
              <a:rPr lang="en-US" altLang="zh-CN" sz="4000" dirty="0">
                <a:solidFill>
                  <a:schemeClr val="bg1"/>
                </a:solidFill>
              </a:rPr>
              <a:t>tudy</a:t>
            </a:r>
            <a:endParaRPr lang="en-US" sz="4000" dirty="0">
              <a:solidFill>
                <a:schemeClr val="bg1"/>
              </a:solidFill>
            </a:endParaRPr>
          </a:p>
        </p:txBody>
      </p:sp>
      <p:sp>
        <p:nvSpPr>
          <p:cNvPr id="4" name="Content Placeholder 3">
            <a:extLst>
              <a:ext uri="{FF2B5EF4-FFF2-40B4-BE49-F238E27FC236}">
                <a16:creationId xmlns:a16="http://schemas.microsoft.com/office/drawing/2014/main" id="{1735D907-4392-124C-885C-0F41A33072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E32ADD-AE64-1745-A969-C723582F9295}"/>
              </a:ext>
            </a:extLst>
          </p:cNvPr>
          <p:cNvPicPr>
            <a:picLocks noChangeAspect="1"/>
          </p:cNvPicPr>
          <p:nvPr/>
        </p:nvPicPr>
        <p:blipFill>
          <a:blip r:embed="rId3"/>
          <a:stretch>
            <a:fillRect/>
          </a:stretch>
        </p:blipFill>
        <p:spPr>
          <a:xfrm>
            <a:off x="908742" y="2186491"/>
            <a:ext cx="10374515" cy="2485018"/>
          </a:xfrm>
          <a:prstGeom prst="rect">
            <a:avLst/>
          </a:prstGeom>
        </p:spPr>
      </p:pic>
    </p:spTree>
    <p:extLst>
      <p:ext uri="{BB962C8B-B14F-4D97-AF65-F5344CB8AC3E}">
        <p14:creationId xmlns:p14="http://schemas.microsoft.com/office/powerpoint/2010/main" val="303880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Chart, line chart&#10;&#10;Description automatically generated">
            <a:extLst>
              <a:ext uri="{FF2B5EF4-FFF2-40B4-BE49-F238E27FC236}">
                <a16:creationId xmlns:a16="http://schemas.microsoft.com/office/drawing/2014/main" id="{1BAFEFA7-44C3-9C41-8674-5E68C989D5D4}"/>
              </a:ext>
            </a:extLst>
          </p:cNvPr>
          <p:cNvPicPr>
            <a:picLocks noGrp="1" noChangeAspect="1"/>
          </p:cNvPicPr>
          <p:nvPr>
            <p:ph idx="1"/>
          </p:nvPr>
        </p:nvPicPr>
        <p:blipFill>
          <a:blip r:embed="rId3"/>
          <a:stretch>
            <a:fillRect/>
          </a:stretch>
        </p:blipFill>
        <p:spPr>
          <a:xfrm>
            <a:off x="395167" y="2099393"/>
            <a:ext cx="5554502" cy="2893808"/>
          </a:xfrm>
        </p:spPr>
      </p:pic>
      <p:sp>
        <p:nvSpPr>
          <p:cNvPr id="12" name="Rectangle 11">
            <a:extLst>
              <a:ext uri="{FF2B5EF4-FFF2-40B4-BE49-F238E27FC236}">
                <a16:creationId xmlns:a16="http://schemas.microsoft.com/office/drawing/2014/main" id="{ECB306B3-9DE5-8B4D-A5E7-D8FAE454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BF186A1-92C4-554E-A749-1C4E72DF9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Robustness Testing</a:t>
            </a:r>
          </a:p>
        </p:txBody>
      </p:sp>
      <p:sp>
        <p:nvSpPr>
          <p:cNvPr id="14" name="TextBox 13">
            <a:extLst>
              <a:ext uri="{FF2B5EF4-FFF2-40B4-BE49-F238E27FC236}">
                <a16:creationId xmlns:a16="http://schemas.microsoft.com/office/drawing/2014/main" id="{9D2DCDF1-12F3-8149-86D3-F9281020EC32}"/>
              </a:ext>
            </a:extLst>
          </p:cNvPr>
          <p:cNvSpPr txBox="1"/>
          <p:nvPr/>
        </p:nvSpPr>
        <p:spPr>
          <a:xfrm>
            <a:off x="1557777" y="5232766"/>
            <a:ext cx="90764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Figure </a:t>
            </a:r>
            <a:r>
              <a:rPr kumimoji="0" lang="en-US" altLang="zh-CN"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1</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 Test accuracy (± standard deviation) in percentage for e</a:t>
            </a:r>
            <a:r>
              <a:rPr kumimoji="0" lang="en-US" altLang="zh-CN" sz="24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Calibri" charset="0"/>
              </a:rPr>
              <a:t>dge</a:t>
            </a:r>
            <a:r>
              <a:rPr kumimoji="0" lang="zh-CN" altLang="en-US" sz="24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Calibri" charset="0"/>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deletion and addition scenarios on Cora test set.</a:t>
            </a:r>
          </a:p>
        </p:txBody>
      </p:sp>
      <p:pic>
        <p:nvPicPr>
          <p:cNvPr id="6" name="Picture 5" descr="Chart, line chart&#10;&#10;Description automatically generated">
            <a:extLst>
              <a:ext uri="{FF2B5EF4-FFF2-40B4-BE49-F238E27FC236}">
                <a16:creationId xmlns:a16="http://schemas.microsoft.com/office/drawing/2014/main" id="{E79E6D14-01A7-5D49-914E-FC2952B7BACB}"/>
              </a:ext>
            </a:extLst>
          </p:cNvPr>
          <p:cNvPicPr>
            <a:picLocks noChangeAspect="1"/>
          </p:cNvPicPr>
          <p:nvPr/>
        </p:nvPicPr>
        <p:blipFill>
          <a:blip r:embed="rId4"/>
          <a:stretch>
            <a:fillRect/>
          </a:stretch>
        </p:blipFill>
        <p:spPr>
          <a:xfrm>
            <a:off x="5902983" y="2099393"/>
            <a:ext cx="5554504" cy="2893808"/>
          </a:xfrm>
          <a:prstGeom prst="rect">
            <a:avLst/>
          </a:prstGeom>
        </p:spPr>
      </p:pic>
    </p:spTree>
    <p:extLst>
      <p:ext uri="{BB962C8B-B14F-4D97-AF65-F5344CB8AC3E}">
        <p14:creationId xmlns:p14="http://schemas.microsoft.com/office/powerpoint/2010/main" val="270248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BF572D7D-5E90-8348-948C-D51D9A22E172}"/>
              </a:ext>
            </a:extLst>
          </p:cNvPr>
          <p:cNvPicPr>
            <a:picLocks noGrp="1" noChangeAspect="1"/>
          </p:cNvPicPr>
          <p:nvPr>
            <p:ph idx="1"/>
          </p:nvPr>
        </p:nvPicPr>
        <p:blipFill>
          <a:blip r:embed="rId3"/>
          <a:stretch>
            <a:fillRect/>
          </a:stretch>
        </p:blipFill>
        <p:spPr>
          <a:xfrm>
            <a:off x="556532" y="2200251"/>
            <a:ext cx="5126972" cy="2671071"/>
          </a:xfrm>
        </p:spPr>
      </p:pic>
      <p:sp>
        <p:nvSpPr>
          <p:cNvPr id="12" name="Rectangle 11">
            <a:extLst>
              <a:ext uri="{FF2B5EF4-FFF2-40B4-BE49-F238E27FC236}">
                <a16:creationId xmlns:a16="http://schemas.microsoft.com/office/drawing/2014/main" id="{ECB306B3-9DE5-8B4D-A5E7-D8FAE454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BF186A1-92C4-554E-A749-1C4E72DF9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t>
            </a:r>
            <a:r>
              <a:rPr lang="en-US" altLang="zh-CN" sz="4000" dirty="0">
                <a:solidFill>
                  <a:schemeClr val="bg1"/>
                </a:solidFill>
              </a:rPr>
              <a:t>Convergence</a:t>
            </a:r>
            <a:r>
              <a:rPr lang="en-US" sz="4000" dirty="0">
                <a:solidFill>
                  <a:schemeClr val="bg1"/>
                </a:solidFill>
              </a:rPr>
              <a:t> Testing</a:t>
            </a:r>
          </a:p>
        </p:txBody>
      </p:sp>
      <p:sp>
        <p:nvSpPr>
          <p:cNvPr id="14" name="TextBox 13">
            <a:extLst>
              <a:ext uri="{FF2B5EF4-FFF2-40B4-BE49-F238E27FC236}">
                <a16:creationId xmlns:a16="http://schemas.microsoft.com/office/drawing/2014/main" id="{9D2DCDF1-12F3-8149-86D3-F9281020EC32}"/>
              </a:ext>
            </a:extLst>
          </p:cNvPr>
          <p:cNvSpPr txBox="1"/>
          <p:nvPr/>
        </p:nvSpPr>
        <p:spPr>
          <a:xfrm>
            <a:off x="1557777" y="5688648"/>
            <a:ext cx="9076446" cy="461665"/>
          </a:xfrm>
          <a:prstGeom prst="rect">
            <a:avLst/>
          </a:prstGeom>
          <a:noFill/>
        </p:spPr>
        <p:txBody>
          <a:bodyPr wrap="square" rtlCol="0">
            <a:spAutoFit/>
          </a:bodyPr>
          <a:lstStyle/>
          <a:p>
            <a:pPr lvl="0">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Figure </a:t>
            </a:r>
            <a:r>
              <a:rPr kumimoji="0" lang="en-US" altLang="zh-CN"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2</a:t>
            </a:r>
            <a:r>
              <a:rPr lang="en-US" sz="2400" dirty="0">
                <a:solidFill>
                  <a:srgbClr val="000000"/>
                </a:solidFill>
                <a:cs typeface="Calibri" charset="0"/>
              </a:rPr>
              <a:t>. Convergence study on Cora and </a:t>
            </a:r>
            <a:r>
              <a:rPr lang="en-US" sz="2400" dirty="0" err="1">
                <a:solidFill>
                  <a:srgbClr val="000000"/>
                </a:solidFill>
                <a:cs typeface="Calibri" charset="0"/>
              </a:rPr>
              <a:t>Citeseer</a:t>
            </a:r>
            <a:r>
              <a:rPr lang="en-US" sz="2400" dirty="0">
                <a:solidFill>
                  <a:srgbClr val="000000"/>
                </a:solidFill>
                <a:cs typeface="Calibri" charset="0"/>
              </a:rPr>
              <a:t> (single run results).</a:t>
            </a: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endParaRPr>
          </a:p>
        </p:txBody>
      </p:sp>
      <p:pic>
        <p:nvPicPr>
          <p:cNvPr id="7" name="Picture 6" descr="Chart, line chart&#10;&#10;Description automatically generated">
            <a:extLst>
              <a:ext uri="{FF2B5EF4-FFF2-40B4-BE49-F238E27FC236}">
                <a16:creationId xmlns:a16="http://schemas.microsoft.com/office/drawing/2014/main" id="{A1D46047-5DA8-DC43-A6EF-1D57F4BE6677}"/>
              </a:ext>
            </a:extLst>
          </p:cNvPr>
          <p:cNvPicPr>
            <a:picLocks noChangeAspect="1"/>
          </p:cNvPicPr>
          <p:nvPr/>
        </p:nvPicPr>
        <p:blipFill>
          <a:blip r:embed="rId4"/>
          <a:stretch>
            <a:fillRect/>
          </a:stretch>
        </p:blipFill>
        <p:spPr>
          <a:xfrm>
            <a:off x="5859332" y="2200251"/>
            <a:ext cx="5126972" cy="2671071"/>
          </a:xfrm>
          <a:prstGeom prst="rect">
            <a:avLst/>
          </a:prstGeom>
        </p:spPr>
      </p:pic>
      <p:sp>
        <p:nvSpPr>
          <p:cNvPr id="11" name="TextBox 10">
            <a:extLst>
              <a:ext uri="{FF2B5EF4-FFF2-40B4-BE49-F238E27FC236}">
                <a16:creationId xmlns:a16="http://schemas.microsoft.com/office/drawing/2014/main" id="{236FFBB4-613B-8F49-98A2-8C99544FB3D1}"/>
              </a:ext>
            </a:extLst>
          </p:cNvPr>
          <p:cNvSpPr txBox="1"/>
          <p:nvPr/>
        </p:nvSpPr>
        <p:spPr>
          <a:xfrm>
            <a:off x="2463502" y="4993542"/>
            <a:ext cx="1001749" cy="400110"/>
          </a:xfrm>
          <a:prstGeom prst="rect">
            <a:avLst/>
          </a:prstGeom>
          <a:noFill/>
        </p:spPr>
        <p:txBody>
          <a:bodyPr wrap="none" rtlCol="0">
            <a:spAutoFit/>
          </a:bodyPr>
          <a:lstStyle/>
          <a:p>
            <a:r>
              <a:rPr lang="en-US" altLang="zh-CN" sz="2000" dirty="0">
                <a:cs typeface="Calibri" panose="020F0502020204030204" pitchFamily="34" charset="0"/>
              </a:rPr>
              <a:t>(a)</a:t>
            </a:r>
            <a:r>
              <a:rPr lang="zh-CN" altLang="en-US" sz="2000" dirty="0">
                <a:cs typeface="Calibri" panose="020F0502020204030204" pitchFamily="34" charset="0"/>
              </a:rPr>
              <a:t> </a:t>
            </a:r>
            <a:r>
              <a:rPr lang="en-US" altLang="zh-CN" sz="2000" dirty="0">
                <a:cs typeface="Calibri" panose="020F0502020204030204" pitchFamily="34" charset="0"/>
              </a:rPr>
              <a:t>Cora</a:t>
            </a:r>
            <a:endParaRPr lang="en-US" sz="2000" dirty="0">
              <a:cs typeface="Calibri" panose="020F0502020204030204" pitchFamily="34" charset="0"/>
            </a:endParaRPr>
          </a:p>
        </p:txBody>
      </p:sp>
      <p:sp>
        <p:nvSpPr>
          <p:cNvPr id="15" name="TextBox 14">
            <a:extLst>
              <a:ext uri="{FF2B5EF4-FFF2-40B4-BE49-F238E27FC236}">
                <a16:creationId xmlns:a16="http://schemas.microsoft.com/office/drawing/2014/main" id="{E7F11FFD-1439-D44B-8DF4-BFF0E71084F4}"/>
              </a:ext>
            </a:extLst>
          </p:cNvPr>
          <p:cNvSpPr txBox="1"/>
          <p:nvPr/>
        </p:nvSpPr>
        <p:spPr>
          <a:xfrm>
            <a:off x="7844118" y="4993542"/>
            <a:ext cx="1388970" cy="400110"/>
          </a:xfrm>
          <a:prstGeom prst="rect">
            <a:avLst/>
          </a:prstGeom>
          <a:noFill/>
        </p:spPr>
        <p:txBody>
          <a:bodyPr wrap="none" rtlCol="0">
            <a:spAutoFit/>
          </a:bodyPr>
          <a:lstStyle/>
          <a:p>
            <a:r>
              <a:rPr lang="en-US" altLang="zh-CN" sz="2000" dirty="0">
                <a:cs typeface="Calibri" panose="020F0502020204030204" pitchFamily="34" charset="0"/>
              </a:rPr>
              <a:t>(b)</a:t>
            </a:r>
            <a:r>
              <a:rPr lang="zh-CN" altLang="en-US" sz="2000" dirty="0">
                <a:cs typeface="Calibri" panose="020F0502020204030204" pitchFamily="34" charset="0"/>
              </a:rPr>
              <a:t> </a:t>
            </a:r>
            <a:r>
              <a:rPr lang="en-US" altLang="zh-CN" sz="2000" dirty="0" err="1">
                <a:cs typeface="Calibri" panose="020F0502020204030204" pitchFamily="34" charset="0"/>
              </a:rPr>
              <a:t>Citeseer</a:t>
            </a:r>
            <a:endParaRPr lang="en-US" sz="2000" dirty="0">
              <a:cs typeface="Calibri" panose="020F0502020204030204" pitchFamily="34" charset="0"/>
            </a:endParaRPr>
          </a:p>
        </p:txBody>
      </p:sp>
    </p:spTree>
    <p:extLst>
      <p:ext uri="{BB962C8B-B14F-4D97-AF65-F5344CB8AC3E}">
        <p14:creationId xmlns:p14="http://schemas.microsoft.com/office/powerpoint/2010/main" val="63451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23">
            <a:extLst>
              <a:ext uri="{FF2B5EF4-FFF2-40B4-BE49-F238E27FC236}">
                <a16:creationId xmlns:a16="http://schemas.microsoft.com/office/drawing/2014/main" id="{FA0F27D7-8256-F545-AA28-5F419D794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DACE12-2970-FC4B-B0FF-8F2DD593A4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Motivation</a:t>
            </a:r>
            <a:endParaRPr lang="en-US" sz="4000" kern="1200" dirty="0">
              <a:solidFill>
                <a:schemeClr val="bg1"/>
              </a:solidFill>
              <a:latin typeface="+mj-lt"/>
              <a:ea typeface="+mj-ea"/>
              <a:cs typeface="+mj-cs"/>
            </a:endParaRPr>
          </a:p>
        </p:txBody>
      </p:sp>
      <p:sp>
        <p:nvSpPr>
          <p:cNvPr id="10" name="Content Placeholder 2">
            <a:extLst>
              <a:ext uri="{FF2B5EF4-FFF2-40B4-BE49-F238E27FC236}">
                <a16:creationId xmlns:a16="http://schemas.microsoft.com/office/drawing/2014/main" id="{BD2A0101-F16E-9D42-944B-713D6D0E26CC}"/>
              </a:ext>
            </a:extLst>
          </p:cNvPr>
          <p:cNvSpPr txBox="1">
            <a:spLocks/>
          </p:cNvSpPr>
          <p:nvPr/>
        </p:nvSpPr>
        <p:spPr>
          <a:xfrm>
            <a:off x="838200" y="1916112"/>
            <a:ext cx="6324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itchFamily="2" charset="2"/>
              <a:buChar char="v"/>
            </a:pPr>
            <a:r>
              <a:rPr lang="en-US" sz="2600" dirty="0">
                <a:latin typeface="Calibri" panose="020F0502020204030204" pitchFamily="34" charset="0"/>
                <a:cs typeface="Calibri" panose="020F0502020204030204" pitchFamily="34" charset="0"/>
              </a:rPr>
              <a:t> GNNs are powerful, unfortunately, it requires</a:t>
            </a:r>
            <a:r>
              <a:rPr lang="en-US" sz="2600" dirty="0">
                <a:solidFill>
                  <a:srgbClr val="FF0000"/>
                </a:solidFill>
                <a:latin typeface="Calibri" panose="020F0502020204030204" pitchFamily="34" charset="0"/>
                <a:cs typeface="Calibri" panose="020F0502020204030204" pitchFamily="34" charset="0"/>
              </a:rPr>
              <a:t> graph-structured data available</a:t>
            </a:r>
            <a:r>
              <a:rPr lang="en-US" sz="2600" dirty="0">
                <a:latin typeface="Calibri" panose="020F0502020204030204" pitchFamily="34" charset="0"/>
                <a:cs typeface="Calibri" panose="020F0502020204030204" pitchFamily="34" charset="0"/>
              </a:rPr>
              <a:t>.</a:t>
            </a:r>
          </a:p>
          <a:p>
            <a:pPr>
              <a:buClr>
                <a:schemeClr val="tx1"/>
              </a:buClr>
              <a:buFont typeface="Wingdings" pitchFamily="2" charset="2"/>
              <a:buChar char="v"/>
            </a:pPr>
            <a:r>
              <a:rPr lang="en-US" sz="2600" dirty="0">
                <a:solidFill>
                  <a:srgbClr val="FF0000"/>
                </a:solidFill>
                <a:latin typeface="Calibri" panose="020F0502020204030204" pitchFamily="34" charset="0"/>
                <a:cs typeface="Calibri" panose="020F0502020204030204" pitchFamily="34" charset="0"/>
              </a:rPr>
              <a:t> </a:t>
            </a:r>
            <a:r>
              <a:rPr lang="en-US" sz="2600" dirty="0">
                <a:solidFill>
                  <a:srgbClr val="0070C0"/>
                </a:solidFill>
                <a:latin typeface="Calibri" panose="020F0502020204030204" pitchFamily="34" charset="0"/>
                <a:cs typeface="Calibri" panose="020F0502020204030204" pitchFamily="34" charset="0"/>
              </a:rPr>
              <a:t>Questionable if </a:t>
            </a:r>
            <a:r>
              <a:rPr lang="en-US" altLang="zh-CN" sz="2600" dirty="0">
                <a:solidFill>
                  <a:srgbClr val="0070C0"/>
                </a:solidFill>
                <a:latin typeface="Calibri" panose="020F0502020204030204" pitchFamily="34" charset="0"/>
                <a:cs typeface="Calibri" panose="020F0502020204030204" pitchFamily="34" charset="0"/>
              </a:rPr>
              <a:t>the</a:t>
            </a:r>
            <a:r>
              <a:rPr lang="zh-CN" altLang="en-US" sz="2600" dirty="0">
                <a:solidFill>
                  <a:srgbClr val="0070C0"/>
                </a:solidFill>
                <a:latin typeface="Calibri" panose="020F0502020204030204" pitchFamily="34" charset="0"/>
                <a:cs typeface="Calibri" panose="020F0502020204030204" pitchFamily="34" charset="0"/>
              </a:rPr>
              <a:t> </a:t>
            </a:r>
            <a:r>
              <a:rPr lang="en-US" altLang="zh-CN" sz="2600" dirty="0">
                <a:solidFill>
                  <a:srgbClr val="0070C0"/>
                </a:solidFill>
                <a:latin typeface="Calibri" panose="020F0502020204030204" pitchFamily="34" charset="0"/>
                <a:cs typeface="Calibri" panose="020F0502020204030204" pitchFamily="34" charset="0"/>
              </a:rPr>
              <a:t>given</a:t>
            </a:r>
            <a:r>
              <a:rPr lang="en-US" sz="2600" dirty="0">
                <a:solidFill>
                  <a:srgbClr val="0070C0"/>
                </a:solidFill>
                <a:latin typeface="Calibri" panose="020F0502020204030204" pitchFamily="34" charset="0"/>
                <a:cs typeface="Calibri" panose="020F0502020204030204" pitchFamily="34" charset="0"/>
              </a:rPr>
              <a:t> intrinsic graph-structures are optimal </a:t>
            </a:r>
            <a:r>
              <a:rPr lang="en-US" altLang="zh-CN" sz="2600" dirty="0">
                <a:latin typeface="Calibri" panose="020F0502020204030204" pitchFamily="34" charset="0"/>
                <a:cs typeface="Calibri" panose="020F0502020204030204" pitchFamily="34" charset="0"/>
              </a:rPr>
              <a:t>(i.e.,</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noisy,</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incomplete,</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etc.)</a:t>
            </a:r>
            <a:r>
              <a:rPr lang="zh-CN" altLang="en-US" sz="2600" dirty="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for the downstream tasks.</a:t>
            </a:r>
            <a:r>
              <a:rPr lang="zh-CN" altLang="en-US" sz="2600" dirty="0">
                <a:latin typeface="Calibri" panose="020F0502020204030204" pitchFamily="34" charset="0"/>
                <a:cs typeface="Calibri" panose="020F0502020204030204" pitchFamily="34" charset="0"/>
              </a:rPr>
              <a:t> </a:t>
            </a:r>
            <a:endParaRPr lang="en-US" altLang="zh-CN" sz="2600" dirty="0">
              <a:latin typeface="Calibri" panose="020F0502020204030204" pitchFamily="34" charset="0"/>
              <a:cs typeface="Calibri" panose="020F0502020204030204" pitchFamily="34" charset="0"/>
            </a:endParaRPr>
          </a:p>
          <a:p>
            <a:pPr>
              <a:buClr>
                <a:schemeClr val="tx1"/>
              </a:buClr>
              <a:buFont typeface="Wingdings" pitchFamily="2" charset="2"/>
              <a:buChar char="v"/>
            </a:pPr>
            <a:r>
              <a:rPr lang="en-US" altLang="zh-CN" sz="2600" dirty="0">
                <a:latin typeface="Calibri" panose="020F0502020204030204" pitchFamily="34" charset="0"/>
                <a:cs typeface="Calibri" panose="020F0502020204030204" pitchFamily="34" charset="0"/>
              </a:rPr>
              <a:t> Many</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applications</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(e.g.,</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NLP</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tasks)</a:t>
            </a:r>
            <a:r>
              <a:rPr lang="zh-CN" altLang="en-US" sz="2600" dirty="0">
                <a:latin typeface="Calibri" panose="020F0502020204030204" pitchFamily="34" charset="0"/>
                <a:cs typeface="Calibri" panose="020F0502020204030204" pitchFamily="34" charset="0"/>
              </a:rPr>
              <a:t> </a:t>
            </a:r>
            <a:r>
              <a:rPr lang="en-US" altLang="zh-CN" sz="2600" dirty="0">
                <a:latin typeface="Calibri" panose="020F0502020204030204" pitchFamily="34" charset="0"/>
                <a:cs typeface="Calibri" panose="020F0502020204030204" pitchFamily="34" charset="0"/>
              </a:rPr>
              <a:t>may only have </a:t>
            </a:r>
            <a:r>
              <a:rPr lang="en-US" altLang="zh-CN" sz="2600" dirty="0">
                <a:solidFill>
                  <a:srgbClr val="0070C0"/>
                </a:solidFill>
                <a:latin typeface="Calibri" panose="020F0502020204030204" pitchFamily="34" charset="0"/>
                <a:cs typeface="Calibri" panose="020F0502020204030204" pitchFamily="34" charset="0"/>
              </a:rPr>
              <a:t>non-graph structured data or even just the original feature matrix</a:t>
            </a:r>
            <a:r>
              <a:rPr lang="en-US" altLang="zh-CN" sz="2600" dirty="0">
                <a:latin typeface="Calibri" panose="020F0502020204030204" pitchFamily="34" charset="0"/>
                <a:cs typeface="Calibri" panose="020F0502020204030204" pitchFamily="34" charset="0"/>
              </a:rPr>
              <a:t>, requiring additional graph construction. </a:t>
            </a:r>
            <a:endParaRPr lang="en-US" sz="2600" dirty="0">
              <a:latin typeface="Calibri" panose="020F0502020204030204" pitchFamily="34" charset="0"/>
              <a:cs typeface="Calibri" panose="020F0502020204030204" pitchFamily="34" charset="0"/>
            </a:endParaRPr>
          </a:p>
        </p:txBody>
      </p:sp>
      <p:pic>
        <p:nvPicPr>
          <p:cNvPr id="11" name="Picture 10" descr="A close up of a map&#10;&#10;Description automatically generated">
            <a:extLst>
              <a:ext uri="{FF2B5EF4-FFF2-40B4-BE49-F238E27FC236}">
                <a16:creationId xmlns:a16="http://schemas.microsoft.com/office/drawing/2014/main" id="{4FB4F3A3-61E1-5148-875B-2621D5319640}"/>
              </a:ext>
            </a:extLst>
          </p:cNvPr>
          <p:cNvPicPr>
            <a:picLocks noChangeAspect="1"/>
          </p:cNvPicPr>
          <p:nvPr/>
        </p:nvPicPr>
        <p:blipFill>
          <a:blip r:embed="rId3"/>
          <a:stretch>
            <a:fillRect/>
          </a:stretch>
        </p:blipFill>
        <p:spPr>
          <a:xfrm>
            <a:off x="7399778" y="1916112"/>
            <a:ext cx="4232151" cy="18542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6B2FA99E-4C64-CA4C-91C5-6899EB6B94AA}"/>
              </a:ext>
            </a:extLst>
          </p:cNvPr>
          <p:cNvPicPr>
            <a:picLocks noChangeAspect="1"/>
          </p:cNvPicPr>
          <p:nvPr/>
        </p:nvPicPr>
        <p:blipFill>
          <a:blip r:embed="rId4"/>
          <a:stretch>
            <a:fillRect/>
          </a:stretch>
        </p:blipFill>
        <p:spPr>
          <a:xfrm>
            <a:off x="7642603" y="3995736"/>
            <a:ext cx="3746500" cy="1665111"/>
          </a:xfrm>
          <a:prstGeom prst="rect">
            <a:avLst/>
          </a:prstGeom>
        </p:spPr>
      </p:pic>
    </p:spTree>
    <p:extLst>
      <p:ext uri="{BB962C8B-B14F-4D97-AF65-F5344CB8AC3E}">
        <p14:creationId xmlns:p14="http://schemas.microsoft.com/office/powerpoint/2010/main" val="108594955"/>
      </p:ext>
    </p:extLst>
  </p:cSld>
  <p:clrMapOvr>
    <a:masterClrMapping/>
  </p:clrMapOvr>
  <mc:AlternateContent xmlns:mc="http://schemas.openxmlformats.org/markup-compatibility/2006" xmlns:p14="http://schemas.microsoft.com/office/powerpoint/2010/main">
    <mc:Choice Requires="p14">
      <p:transition spd="slow" p14:dur="2000" advTm="41570"/>
    </mc:Choice>
    <mc:Fallback xmlns="">
      <p:transition spd="slow" advTm="4157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B0AEF610-00DE-7A42-83CF-BD56D313E4BA}"/>
              </a:ext>
            </a:extLst>
          </p:cNvPr>
          <p:cNvPicPr>
            <a:picLocks noGrp="1" noChangeAspect="1"/>
          </p:cNvPicPr>
          <p:nvPr>
            <p:ph idx="1"/>
          </p:nvPr>
        </p:nvPicPr>
        <p:blipFill>
          <a:blip r:embed="rId3"/>
          <a:stretch>
            <a:fillRect/>
          </a:stretch>
        </p:blipFill>
        <p:spPr>
          <a:xfrm>
            <a:off x="556532" y="2220305"/>
            <a:ext cx="4908353" cy="2557174"/>
          </a:xfrm>
        </p:spPr>
      </p:pic>
      <p:sp>
        <p:nvSpPr>
          <p:cNvPr id="12" name="Rectangle 11">
            <a:extLst>
              <a:ext uri="{FF2B5EF4-FFF2-40B4-BE49-F238E27FC236}">
                <a16:creationId xmlns:a16="http://schemas.microsoft.com/office/drawing/2014/main" id="{ECB306B3-9DE5-8B4D-A5E7-D8FAE454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BF186A1-92C4-554E-A749-1C4E72DF9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t>
            </a:r>
            <a:r>
              <a:rPr lang="en-US" altLang="zh-CN" sz="4000" dirty="0">
                <a:solidFill>
                  <a:schemeClr val="bg1"/>
                </a:solidFill>
              </a:rPr>
              <a:t>Stopping Strategy</a:t>
            </a:r>
            <a:endParaRPr lang="en-US" sz="4000" dirty="0">
              <a:solidFill>
                <a:schemeClr val="bg1"/>
              </a:solidFill>
            </a:endParaRPr>
          </a:p>
        </p:txBody>
      </p:sp>
      <p:sp>
        <p:nvSpPr>
          <p:cNvPr id="14" name="TextBox 13">
            <a:extLst>
              <a:ext uri="{FF2B5EF4-FFF2-40B4-BE49-F238E27FC236}">
                <a16:creationId xmlns:a16="http://schemas.microsoft.com/office/drawing/2014/main" id="{9D2DCDF1-12F3-8149-86D3-F9281020EC32}"/>
              </a:ext>
            </a:extLst>
          </p:cNvPr>
          <p:cNvSpPr txBox="1"/>
          <p:nvPr/>
        </p:nvSpPr>
        <p:spPr>
          <a:xfrm>
            <a:off x="1342905" y="5383536"/>
            <a:ext cx="9638178" cy="830997"/>
          </a:xfrm>
          <a:prstGeom prst="rect">
            <a:avLst/>
          </a:prstGeom>
          <a:noFill/>
        </p:spPr>
        <p:txBody>
          <a:bodyPr wrap="square" rtlCol="0">
            <a:spAutoFit/>
          </a:bodyPr>
          <a:lstStyle/>
          <a:p>
            <a:pPr lvl="0">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Figure </a:t>
            </a:r>
            <a:r>
              <a:rPr kumimoji="0" lang="en-US" altLang="zh-CN" sz="2400" b="0" i="0" u="none" strike="noStrike" kern="1200" cap="none" spc="0" normalizeH="0" baseline="0" noProof="0" dirty="0">
                <a:ln>
                  <a:noFill/>
                </a:ln>
                <a:solidFill>
                  <a:srgbClr val="000000"/>
                </a:solidFill>
                <a:effectLst/>
                <a:uLnTx/>
                <a:uFillTx/>
                <a:latin typeface="Calibri" panose="020F0502020204030204"/>
                <a:ea typeface="+mn-ea"/>
                <a:cs typeface="Calibri" charset="0"/>
              </a:rPr>
              <a:t>3</a:t>
            </a:r>
            <a:r>
              <a:rPr lang="en-US" sz="2400" dirty="0">
                <a:solidFill>
                  <a:srgbClr val="000000"/>
                </a:solidFill>
                <a:cs typeface="Calibri" charset="0"/>
              </a:rPr>
              <a:t>. Performance comparison (i.e., test accuracy in %) of two different stopping strategies on </a:t>
            </a:r>
            <a:r>
              <a:rPr lang="en-US" altLang="zh-CN" sz="2400" dirty="0">
                <a:solidFill>
                  <a:srgbClr val="000000"/>
                </a:solidFill>
                <a:cs typeface="Calibri" charset="0"/>
              </a:rPr>
              <a:t>Cora</a:t>
            </a:r>
            <a:r>
              <a:rPr lang="zh-CN" altLang="en-US" sz="2400" dirty="0">
                <a:solidFill>
                  <a:srgbClr val="000000"/>
                </a:solidFill>
                <a:cs typeface="Calibri" charset="0"/>
              </a:rPr>
              <a:t> </a:t>
            </a:r>
            <a:r>
              <a:rPr lang="en-US" altLang="zh-CN" sz="2400" dirty="0">
                <a:solidFill>
                  <a:srgbClr val="000000"/>
                </a:solidFill>
                <a:cs typeface="Calibri" charset="0"/>
              </a:rPr>
              <a:t>and</a:t>
            </a:r>
            <a:r>
              <a:rPr lang="zh-CN" altLang="en-US" sz="2400" dirty="0">
                <a:solidFill>
                  <a:srgbClr val="000000"/>
                </a:solidFill>
                <a:cs typeface="Calibri" charset="0"/>
              </a:rPr>
              <a:t> </a:t>
            </a:r>
            <a:r>
              <a:rPr lang="en-US" sz="2400" dirty="0" err="1">
                <a:solidFill>
                  <a:srgbClr val="000000"/>
                </a:solidFill>
                <a:cs typeface="Calibri" charset="0"/>
              </a:rPr>
              <a:t>Citeseer</a:t>
            </a:r>
            <a:r>
              <a:rPr lang="en-US" sz="2400" dirty="0">
                <a:solidFill>
                  <a:srgbClr val="000000"/>
                </a:solidFill>
                <a:cs typeface="Calibri" charset="0"/>
              </a:rPr>
              <a:t>.</a:t>
            </a:r>
          </a:p>
        </p:txBody>
      </p:sp>
      <p:sp>
        <p:nvSpPr>
          <p:cNvPr id="6" name="TextBox 5">
            <a:extLst>
              <a:ext uri="{FF2B5EF4-FFF2-40B4-BE49-F238E27FC236}">
                <a16:creationId xmlns:a16="http://schemas.microsoft.com/office/drawing/2014/main" id="{366D7AD1-84DD-2740-ACEA-55F75D479F31}"/>
              </a:ext>
            </a:extLst>
          </p:cNvPr>
          <p:cNvSpPr txBox="1"/>
          <p:nvPr/>
        </p:nvSpPr>
        <p:spPr>
          <a:xfrm>
            <a:off x="2509833" y="4884523"/>
            <a:ext cx="1001749" cy="400110"/>
          </a:xfrm>
          <a:prstGeom prst="rect">
            <a:avLst/>
          </a:prstGeom>
          <a:noFill/>
        </p:spPr>
        <p:txBody>
          <a:bodyPr wrap="none" rtlCol="0">
            <a:spAutoFit/>
          </a:bodyPr>
          <a:lstStyle/>
          <a:p>
            <a:r>
              <a:rPr lang="en-US" altLang="zh-CN" sz="2000" dirty="0">
                <a:cs typeface="Calibri" panose="020F0502020204030204" pitchFamily="34" charset="0"/>
              </a:rPr>
              <a:t>(a)</a:t>
            </a:r>
            <a:r>
              <a:rPr lang="zh-CN" altLang="en-US" sz="2000" dirty="0">
                <a:cs typeface="Calibri" panose="020F0502020204030204" pitchFamily="34" charset="0"/>
              </a:rPr>
              <a:t> </a:t>
            </a:r>
            <a:r>
              <a:rPr lang="en-US" altLang="zh-CN" sz="2000" dirty="0">
                <a:cs typeface="Calibri" panose="020F0502020204030204" pitchFamily="34" charset="0"/>
              </a:rPr>
              <a:t>Cora</a:t>
            </a:r>
            <a:endParaRPr lang="en-US" sz="2000" dirty="0">
              <a:cs typeface="Calibri" panose="020F0502020204030204" pitchFamily="34" charset="0"/>
            </a:endParaRPr>
          </a:p>
        </p:txBody>
      </p:sp>
      <p:sp>
        <p:nvSpPr>
          <p:cNvPr id="10" name="TextBox 9">
            <a:extLst>
              <a:ext uri="{FF2B5EF4-FFF2-40B4-BE49-F238E27FC236}">
                <a16:creationId xmlns:a16="http://schemas.microsoft.com/office/drawing/2014/main" id="{5EF8A1CA-77A6-7E49-A4D9-33B6BCA44946}"/>
              </a:ext>
            </a:extLst>
          </p:cNvPr>
          <p:cNvSpPr txBox="1"/>
          <p:nvPr/>
        </p:nvSpPr>
        <p:spPr>
          <a:xfrm>
            <a:off x="8102301" y="4884523"/>
            <a:ext cx="1388970" cy="400110"/>
          </a:xfrm>
          <a:prstGeom prst="rect">
            <a:avLst/>
          </a:prstGeom>
          <a:noFill/>
        </p:spPr>
        <p:txBody>
          <a:bodyPr wrap="none" rtlCol="0">
            <a:spAutoFit/>
          </a:bodyPr>
          <a:lstStyle/>
          <a:p>
            <a:r>
              <a:rPr lang="en-US" altLang="zh-CN" sz="2000" dirty="0">
                <a:cs typeface="Calibri" panose="020F0502020204030204" pitchFamily="34" charset="0"/>
              </a:rPr>
              <a:t>(b)</a:t>
            </a:r>
            <a:r>
              <a:rPr lang="zh-CN" altLang="en-US" sz="2000" dirty="0">
                <a:cs typeface="Calibri" panose="020F0502020204030204" pitchFamily="34" charset="0"/>
              </a:rPr>
              <a:t> </a:t>
            </a:r>
            <a:r>
              <a:rPr lang="en-US" altLang="zh-CN" sz="2000" dirty="0" err="1">
                <a:cs typeface="Calibri" panose="020F0502020204030204" pitchFamily="34" charset="0"/>
              </a:rPr>
              <a:t>Citeseer</a:t>
            </a:r>
            <a:endParaRPr lang="en-US" sz="2000" dirty="0">
              <a:cs typeface="Calibri" panose="020F0502020204030204" pitchFamily="34" charset="0"/>
            </a:endParaRPr>
          </a:p>
        </p:txBody>
      </p:sp>
      <p:pic>
        <p:nvPicPr>
          <p:cNvPr id="9" name="Picture 8" descr="Chart, line chart&#10;&#10;Description automatically generated">
            <a:extLst>
              <a:ext uri="{FF2B5EF4-FFF2-40B4-BE49-F238E27FC236}">
                <a16:creationId xmlns:a16="http://schemas.microsoft.com/office/drawing/2014/main" id="{27932126-5DA3-204D-A590-DA72AB499692}"/>
              </a:ext>
            </a:extLst>
          </p:cNvPr>
          <p:cNvPicPr>
            <a:picLocks noChangeAspect="1"/>
          </p:cNvPicPr>
          <p:nvPr/>
        </p:nvPicPr>
        <p:blipFill>
          <a:blip r:embed="rId4"/>
          <a:stretch>
            <a:fillRect/>
          </a:stretch>
        </p:blipFill>
        <p:spPr>
          <a:xfrm>
            <a:off x="6161994" y="2220305"/>
            <a:ext cx="4908353" cy="2557174"/>
          </a:xfrm>
          <a:prstGeom prst="rect">
            <a:avLst/>
          </a:prstGeom>
        </p:spPr>
      </p:pic>
    </p:spTree>
    <p:extLst>
      <p:ext uri="{BB962C8B-B14F-4D97-AF65-F5344CB8AC3E}">
        <p14:creationId xmlns:p14="http://schemas.microsoft.com/office/powerpoint/2010/main" val="4270526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E5E7E-BA2C-B34C-97E4-16400FBEBB6A}"/>
              </a:ext>
            </a:extLst>
          </p:cNvPr>
          <p:cNvSpPr>
            <a:spLocks noGrp="1"/>
          </p:cNvSpPr>
          <p:nvPr>
            <p:ph idx="1"/>
          </p:nvPr>
        </p:nvSpPr>
        <p:spPr/>
        <p:txBody>
          <a:bodyPr/>
          <a:lstStyle/>
          <a:p>
            <a:endParaRPr lang="en-US" dirty="0"/>
          </a:p>
        </p:txBody>
      </p:sp>
      <p:sp>
        <p:nvSpPr>
          <p:cNvPr id="12" name="Rectangle 11">
            <a:extLst>
              <a:ext uri="{FF2B5EF4-FFF2-40B4-BE49-F238E27FC236}">
                <a16:creationId xmlns:a16="http://schemas.microsoft.com/office/drawing/2014/main" id="{ECB306B3-9DE5-8B4D-A5E7-D8FAE454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BF186A1-92C4-554E-A749-1C4E72DF9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t>
            </a:r>
            <a:r>
              <a:rPr lang="en-US" altLang="zh-CN" sz="4000" dirty="0">
                <a:solidFill>
                  <a:schemeClr val="bg1"/>
                </a:solidFill>
              </a:rPr>
              <a:t>Timing</a:t>
            </a:r>
            <a:endParaRPr lang="en-US" sz="4000" dirty="0">
              <a:solidFill>
                <a:schemeClr val="bg1"/>
              </a:solidFill>
            </a:endParaRPr>
          </a:p>
        </p:txBody>
      </p:sp>
      <p:pic>
        <p:nvPicPr>
          <p:cNvPr id="2" name="Picture 1">
            <a:extLst>
              <a:ext uri="{FF2B5EF4-FFF2-40B4-BE49-F238E27FC236}">
                <a16:creationId xmlns:a16="http://schemas.microsoft.com/office/drawing/2014/main" id="{89F88799-1D85-3241-9DF4-1DE4B7B55DD3}"/>
              </a:ext>
            </a:extLst>
          </p:cNvPr>
          <p:cNvPicPr>
            <a:picLocks noChangeAspect="1"/>
          </p:cNvPicPr>
          <p:nvPr/>
        </p:nvPicPr>
        <p:blipFill>
          <a:blip r:embed="rId3"/>
          <a:stretch>
            <a:fillRect/>
          </a:stretch>
        </p:blipFill>
        <p:spPr>
          <a:xfrm>
            <a:off x="2619487" y="2279588"/>
            <a:ext cx="6685879" cy="3520992"/>
          </a:xfrm>
          <a:prstGeom prst="rect">
            <a:avLst/>
          </a:prstGeom>
        </p:spPr>
      </p:pic>
    </p:spTree>
    <p:extLst>
      <p:ext uri="{BB962C8B-B14F-4D97-AF65-F5344CB8AC3E}">
        <p14:creationId xmlns:p14="http://schemas.microsoft.com/office/powerpoint/2010/main" val="1906207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E5E7E-BA2C-B34C-97E4-16400FBEBB6A}"/>
              </a:ext>
            </a:extLst>
          </p:cNvPr>
          <p:cNvSpPr>
            <a:spLocks noGrp="1"/>
          </p:cNvSpPr>
          <p:nvPr>
            <p:ph idx="1"/>
          </p:nvPr>
        </p:nvSpPr>
        <p:spPr/>
        <p:txBody>
          <a:bodyPr/>
          <a:lstStyle/>
          <a:p>
            <a:endParaRPr lang="en-US" dirty="0"/>
          </a:p>
        </p:txBody>
      </p:sp>
      <p:sp>
        <p:nvSpPr>
          <p:cNvPr id="12" name="Rectangle 11">
            <a:extLst>
              <a:ext uri="{FF2B5EF4-FFF2-40B4-BE49-F238E27FC236}">
                <a16:creationId xmlns:a16="http://schemas.microsoft.com/office/drawing/2014/main" id="{ECB306B3-9DE5-8B4D-A5E7-D8FAE4546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3BF186A1-92C4-554E-A749-1C4E72DF93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Results: </a:t>
            </a:r>
            <a:r>
              <a:rPr lang="en-US" altLang="zh-CN" sz="4000" dirty="0">
                <a:solidFill>
                  <a:schemeClr val="bg1"/>
                </a:solidFill>
              </a:rPr>
              <a:t>Graph</a:t>
            </a:r>
            <a:r>
              <a:rPr lang="zh-CN" altLang="en-US" sz="4000" dirty="0">
                <a:solidFill>
                  <a:schemeClr val="bg1"/>
                </a:solidFill>
              </a:rPr>
              <a:t> </a:t>
            </a:r>
            <a:r>
              <a:rPr lang="en-US" altLang="zh-CN" sz="4000" dirty="0">
                <a:solidFill>
                  <a:schemeClr val="bg1"/>
                </a:solidFill>
              </a:rPr>
              <a:t>Visualization</a:t>
            </a:r>
            <a:endParaRPr lang="en-US" sz="4000" dirty="0">
              <a:solidFill>
                <a:schemeClr val="bg1"/>
              </a:solidFill>
            </a:endParaRPr>
          </a:p>
        </p:txBody>
      </p:sp>
      <p:pic>
        <p:nvPicPr>
          <p:cNvPr id="24" name="Content Placeholder 6" descr="A kite flying in the sky&#10;&#10;Description automatically generated">
            <a:extLst>
              <a:ext uri="{FF2B5EF4-FFF2-40B4-BE49-F238E27FC236}">
                <a16:creationId xmlns:a16="http://schemas.microsoft.com/office/drawing/2014/main" id="{010FE964-A015-B54B-9E9C-D075A28A17BD}"/>
              </a:ext>
            </a:extLst>
          </p:cNvPr>
          <p:cNvPicPr>
            <a:picLocks noChangeAspect="1"/>
          </p:cNvPicPr>
          <p:nvPr/>
        </p:nvPicPr>
        <p:blipFill>
          <a:blip r:embed="rId3"/>
          <a:stretch>
            <a:fillRect/>
          </a:stretch>
        </p:blipFill>
        <p:spPr>
          <a:xfrm>
            <a:off x="1742616" y="1738044"/>
            <a:ext cx="3917953" cy="3917953"/>
          </a:xfrm>
          <a:prstGeom prst="rect">
            <a:avLst/>
          </a:prstGeom>
        </p:spPr>
      </p:pic>
      <p:pic>
        <p:nvPicPr>
          <p:cNvPr id="25" name="Picture 24" descr="A close up of a map&#10;&#10;Description automatically generated">
            <a:extLst>
              <a:ext uri="{FF2B5EF4-FFF2-40B4-BE49-F238E27FC236}">
                <a16:creationId xmlns:a16="http://schemas.microsoft.com/office/drawing/2014/main" id="{49E3F361-0F6E-A949-BEEE-6C5FD20082C4}"/>
              </a:ext>
            </a:extLst>
          </p:cNvPr>
          <p:cNvPicPr>
            <a:picLocks noChangeAspect="1"/>
          </p:cNvPicPr>
          <p:nvPr/>
        </p:nvPicPr>
        <p:blipFill>
          <a:blip r:embed="rId4"/>
          <a:stretch>
            <a:fillRect/>
          </a:stretch>
        </p:blipFill>
        <p:spPr>
          <a:xfrm>
            <a:off x="6255657" y="1738044"/>
            <a:ext cx="3917954" cy="3917954"/>
          </a:xfrm>
          <a:prstGeom prst="rect">
            <a:avLst/>
          </a:prstGeom>
        </p:spPr>
      </p:pic>
      <p:sp>
        <p:nvSpPr>
          <p:cNvPr id="27" name="TextBox 26">
            <a:extLst>
              <a:ext uri="{FF2B5EF4-FFF2-40B4-BE49-F238E27FC236}">
                <a16:creationId xmlns:a16="http://schemas.microsoft.com/office/drawing/2014/main" id="{D4AF7F62-9888-FD46-BE78-3F49D0FFF2DC}"/>
              </a:ext>
            </a:extLst>
          </p:cNvPr>
          <p:cNvSpPr txBox="1"/>
          <p:nvPr/>
        </p:nvSpPr>
        <p:spPr>
          <a:xfrm>
            <a:off x="542017" y="5832620"/>
            <a:ext cx="11210925" cy="830997"/>
          </a:xfrm>
          <a:prstGeom prst="rect">
            <a:avLst/>
          </a:prstGeom>
          <a:noFill/>
        </p:spPr>
        <p:txBody>
          <a:bodyPr wrap="square" rtlCol="0">
            <a:spAutoFit/>
          </a:bodyPr>
          <a:lstStyle/>
          <a:p>
            <a:r>
              <a:rPr lang="en-US" sz="2400" dirty="0">
                <a:solidFill>
                  <a:srgbClr val="000000"/>
                </a:solidFill>
                <a:cs typeface="Calibri" charset="0"/>
              </a:rPr>
              <a:t>Figure </a:t>
            </a:r>
            <a:r>
              <a:rPr lang="en-US" altLang="zh-CN" sz="2400" dirty="0">
                <a:solidFill>
                  <a:srgbClr val="000000"/>
                </a:solidFill>
                <a:cs typeface="Calibri" charset="0"/>
              </a:rPr>
              <a:t>4</a:t>
            </a:r>
            <a:r>
              <a:rPr lang="en-US" sz="2400" dirty="0">
                <a:solidFill>
                  <a:srgbClr val="000000"/>
                </a:solidFill>
                <a:cs typeface="Calibri" charset="0"/>
              </a:rPr>
              <a:t>. Visualization of the initial graph and the learned graph on Cora. Colors indicate different</a:t>
            </a:r>
            <a:r>
              <a:rPr lang="zh-CN" altLang="en-US" sz="2400" dirty="0">
                <a:solidFill>
                  <a:srgbClr val="000000"/>
                </a:solidFill>
                <a:cs typeface="Calibri" charset="0"/>
              </a:rPr>
              <a:t> </a:t>
            </a:r>
            <a:r>
              <a:rPr lang="en-US" sz="2400" dirty="0">
                <a:solidFill>
                  <a:srgbClr val="000000"/>
                </a:solidFill>
                <a:cs typeface="Calibri" charset="0"/>
              </a:rPr>
              <a:t>node labels.</a:t>
            </a:r>
          </a:p>
        </p:txBody>
      </p:sp>
      <p:pic>
        <p:nvPicPr>
          <p:cNvPr id="8" name="Picture 7">
            <a:extLst>
              <a:ext uri="{FF2B5EF4-FFF2-40B4-BE49-F238E27FC236}">
                <a16:creationId xmlns:a16="http://schemas.microsoft.com/office/drawing/2014/main" id="{18727051-E1FF-E348-B777-09D0304D6348}"/>
              </a:ext>
            </a:extLst>
          </p:cNvPr>
          <p:cNvPicPr>
            <a:picLocks noChangeAspect="1"/>
          </p:cNvPicPr>
          <p:nvPr/>
        </p:nvPicPr>
        <p:blipFill>
          <a:blip r:embed="rId5"/>
          <a:stretch>
            <a:fillRect/>
          </a:stretch>
        </p:blipFill>
        <p:spPr>
          <a:xfrm>
            <a:off x="2476962" y="5453452"/>
            <a:ext cx="2488314" cy="371293"/>
          </a:xfrm>
          <a:prstGeom prst="rect">
            <a:avLst/>
          </a:prstGeom>
        </p:spPr>
      </p:pic>
      <p:pic>
        <p:nvPicPr>
          <p:cNvPr id="9" name="Picture 8">
            <a:extLst>
              <a:ext uri="{FF2B5EF4-FFF2-40B4-BE49-F238E27FC236}">
                <a16:creationId xmlns:a16="http://schemas.microsoft.com/office/drawing/2014/main" id="{2CC79117-E9D5-034C-88DA-1C516930C1C3}"/>
              </a:ext>
            </a:extLst>
          </p:cNvPr>
          <p:cNvPicPr>
            <a:picLocks noChangeAspect="1"/>
          </p:cNvPicPr>
          <p:nvPr/>
        </p:nvPicPr>
        <p:blipFill>
          <a:blip r:embed="rId6"/>
          <a:stretch>
            <a:fillRect/>
          </a:stretch>
        </p:blipFill>
        <p:spPr>
          <a:xfrm>
            <a:off x="7226726" y="5450839"/>
            <a:ext cx="2877030" cy="370787"/>
          </a:xfrm>
          <a:prstGeom prst="rect">
            <a:avLst/>
          </a:prstGeom>
        </p:spPr>
      </p:pic>
    </p:spTree>
    <p:extLst>
      <p:ext uri="{BB962C8B-B14F-4D97-AF65-F5344CB8AC3E}">
        <p14:creationId xmlns:p14="http://schemas.microsoft.com/office/powerpoint/2010/main" val="3147223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C08C1F83-3143-184F-A454-2F196006D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6E46697A-CE92-4D40-B4E2-A4CBD588F36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altLang="zh-CN" sz="4000" dirty="0">
                <a:solidFill>
                  <a:schemeClr val="bg1"/>
                </a:solidFill>
              </a:rPr>
              <a:t>Conclusion</a:t>
            </a:r>
            <a:r>
              <a:rPr lang="zh-CN" altLang="en-US" sz="4000" dirty="0">
                <a:solidFill>
                  <a:schemeClr val="bg1"/>
                </a:solidFill>
              </a:rPr>
              <a:t> </a:t>
            </a:r>
            <a:r>
              <a:rPr lang="en-US" altLang="zh-CN" sz="4000" dirty="0">
                <a:solidFill>
                  <a:schemeClr val="bg1"/>
                </a:solidFill>
              </a:rPr>
              <a:t>&amp;</a:t>
            </a:r>
            <a:r>
              <a:rPr lang="zh-CN" altLang="en-US" sz="4000" dirty="0">
                <a:solidFill>
                  <a:schemeClr val="bg1"/>
                </a:solidFill>
              </a:rPr>
              <a:t> </a:t>
            </a:r>
            <a:r>
              <a:rPr lang="en-US" altLang="zh-CN" sz="4000" dirty="0">
                <a:solidFill>
                  <a:schemeClr val="bg1"/>
                </a:solidFill>
              </a:rPr>
              <a:t>Future</a:t>
            </a:r>
            <a:r>
              <a:rPr lang="zh-CN" altLang="en-US" sz="4000" dirty="0">
                <a:solidFill>
                  <a:schemeClr val="bg1"/>
                </a:solidFill>
              </a:rPr>
              <a:t> </a:t>
            </a:r>
            <a:r>
              <a:rPr lang="en-US" altLang="zh-CN" sz="4000" dirty="0">
                <a:solidFill>
                  <a:schemeClr val="bg1"/>
                </a:solidFill>
              </a:rPr>
              <a:t>Work</a:t>
            </a:r>
            <a:endParaRPr lang="en-US" sz="4000" kern="1200" dirty="0">
              <a:solidFill>
                <a:schemeClr val="bg1"/>
              </a:solidFill>
              <a:latin typeface="+mj-lt"/>
              <a:ea typeface="+mj-ea"/>
              <a:cs typeface="+mj-cs"/>
            </a:endParaRPr>
          </a:p>
        </p:txBody>
      </p:sp>
      <p:sp>
        <p:nvSpPr>
          <p:cNvPr id="12" name="Content Placeholder 9">
            <a:extLst>
              <a:ext uri="{FF2B5EF4-FFF2-40B4-BE49-F238E27FC236}">
                <a16:creationId xmlns:a16="http://schemas.microsoft.com/office/drawing/2014/main" id="{5A05AE84-9AFF-E743-BC4F-41669C1025FD}"/>
              </a:ext>
            </a:extLst>
          </p:cNvPr>
          <p:cNvSpPr>
            <a:spLocks noGrp="1"/>
          </p:cNvSpPr>
          <p:nvPr>
            <p:ph idx="1"/>
          </p:nvPr>
        </p:nvSpPr>
        <p:spPr>
          <a:xfrm>
            <a:off x="838200" y="1825625"/>
            <a:ext cx="10515600" cy="4351338"/>
          </a:xfrm>
        </p:spPr>
        <p:txBody>
          <a:bodyPr>
            <a:noAutofit/>
          </a:bodyPr>
          <a:lstStyle/>
          <a:p>
            <a:pPr>
              <a:buFont typeface="Wingdings" pitchFamily="2" charset="2"/>
              <a:buChar char="v"/>
            </a:pPr>
            <a:r>
              <a:rPr lang="zh-CN" altLang="en-US" dirty="0"/>
              <a:t> </a:t>
            </a:r>
            <a:r>
              <a:rPr lang="en-US" dirty="0"/>
              <a:t>We propose</a:t>
            </a:r>
            <a:r>
              <a:rPr lang="en-US" altLang="zh-CN" dirty="0"/>
              <a:t>d</a:t>
            </a:r>
            <a:r>
              <a:rPr lang="en-US" dirty="0"/>
              <a:t> a novel end-to-end graph learning framework for </a:t>
            </a:r>
            <a:r>
              <a:rPr lang="en-US" dirty="0">
                <a:solidFill>
                  <a:srgbClr val="FF0000"/>
                </a:solidFill>
              </a:rPr>
              <a:t>jointly </a:t>
            </a:r>
            <a:r>
              <a:rPr lang="en-US" altLang="zh-CN" dirty="0">
                <a:solidFill>
                  <a:srgbClr val="FF0000"/>
                </a:solidFill>
              </a:rPr>
              <a:t>and</a:t>
            </a:r>
            <a:r>
              <a:rPr lang="zh-CN" altLang="en-US" dirty="0">
                <a:solidFill>
                  <a:srgbClr val="FF0000"/>
                </a:solidFill>
              </a:rPr>
              <a:t> </a:t>
            </a:r>
            <a:r>
              <a:rPr lang="en-US" altLang="zh-CN" dirty="0">
                <a:solidFill>
                  <a:srgbClr val="FF0000"/>
                </a:solidFill>
              </a:rPr>
              <a:t>iteratively</a:t>
            </a:r>
            <a:r>
              <a:rPr lang="zh-CN" altLang="en-US" dirty="0">
                <a:solidFill>
                  <a:srgbClr val="FF0000"/>
                </a:solidFill>
              </a:rPr>
              <a:t> </a:t>
            </a:r>
            <a:r>
              <a:rPr lang="en-US" dirty="0">
                <a:solidFill>
                  <a:srgbClr val="FF0000"/>
                </a:solidFill>
              </a:rPr>
              <a:t>learning the graph structure and graph embedding</a:t>
            </a:r>
            <a:r>
              <a:rPr lang="zh-CN" altLang="en-US" dirty="0">
                <a:solidFill>
                  <a:srgbClr val="FF0000"/>
                </a:solidFill>
              </a:rPr>
              <a:t> </a:t>
            </a:r>
            <a:r>
              <a:rPr lang="en-US" altLang="zh-CN" dirty="0"/>
              <a:t>that are optimized towards the prediction task at hand</a:t>
            </a:r>
            <a:r>
              <a:rPr lang="en-US" altLang="zh-CN" dirty="0">
                <a:solidFill>
                  <a:srgbClr val="7030A0"/>
                </a:solidFill>
              </a:rPr>
              <a:t>.</a:t>
            </a:r>
          </a:p>
          <a:p>
            <a:pPr>
              <a:buFont typeface="Wingdings" pitchFamily="2" charset="2"/>
              <a:buChar char="v"/>
            </a:pPr>
            <a:endParaRPr lang="en-US" altLang="zh-CN" dirty="0">
              <a:solidFill>
                <a:srgbClr val="7030A0"/>
              </a:solidFill>
            </a:endParaRPr>
          </a:p>
          <a:p>
            <a:pPr>
              <a:buFont typeface="Wingdings" pitchFamily="2" charset="2"/>
              <a:buChar char="v"/>
            </a:pPr>
            <a:r>
              <a:rPr lang="zh-CN" altLang="en-US" dirty="0"/>
              <a:t> </a:t>
            </a:r>
            <a:r>
              <a:rPr lang="en-US" dirty="0"/>
              <a:t>Our extensive experiments demonstrate the effectiveness of the proposed model</a:t>
            </a:r>
            <a:r>
              <a:rPr lang="en-US" altLang="zh-CN" dirty="0"/>
              <a:t>s</a:t>
            </a:r>
            <a:r>
              <a:rPr lang="en-US" dirty="0"/>
              <a:t>.  </a:t>
            </a:r>
          </a:p>
          <a:p>
            <a:pPr>
              <a:buFont typeface="Wingdings" pitchFamily="2" charset="2"/>
              <a:buChar char="v"/>
            </a:pPr>
            <a:endParaRPr lang="en-US" dirty="0"/>
          </a:p>
          <a:p>
            <a:pPr>
              <a:buFont typeface="Wingdings" pitchFamily="2" charset="2"/>
              <a:buChar char="v"/>
            </a:pPr>
            <a:r>
              <a:rPr lang="zh-CN" altLang="en-US" dirty="0"/>
              <a:t> </a:t>
            </a:r>
            <a:r>
              <a:rPr lang="en-US" dirty="0"/>
              <a:t>Future work includes explor</a:t>
            </a:r>
            <a:r>
              <a:rPr lang="en-US" altLang="zh-CN" dirty="0"/>
              <a:t>ing</a:t>
            </a:r>
            <a:r>
              <a:rPr lang="en-US" dirty="0"/>
              <a:t> more effective and scalable techniques for handling more challenging scenario where both graph topology and node feature matrix are noisy</a:t>
            </a:r>
            <a:r>
              <a:rPr lang="en-US" altLang="zh-CN" dirty="0"/>
              <a:t>.</a:t>
            </a:r>
            <a:endParaRPr lang="en-US" dirty="0"/>
          </a:p>
        </p:txBody>
      </p:sp>
    </p:spTree>
    <p:extLst>
      <p:ext uri="{BB962C8B-B14F-4D97-AF65-F5344CB8AC3E}">
        <p14:creationId xmlns:p14="http://schemas.microsoft.com/office/powerpoint/2010/main" val="3292538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3349F-6432-6B47-8AAD-AAA2235803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2D175B-771B-744E-9954-E0F960A050E0}"/>
              </a:ext>
            </a:extLst>
          </p:cNvPr>
          <p:cNvSpPr>
            <a:spLocks noGrp="1"/>
          </p:cNvSpPr>
          <p:nvPr>
            <p:ph idx="1"/>
          </p:nvPr>
        </p:nvSpPr>
        <p:spPr/>
        <p:txBody>
          <a:bodyPr/>
          <a:lstStyle/>
          <a:p>
            <a:pPr marL="0" indent="0">
              <a:buNone/>
            </a:pPr>
            <a:endParaRPr lang="en-US" dirty="0"/>
          </a:p>
          <a:p>
            <a:pPr marL="0" indent="0">
              <a:buNone/>
            </a:pPr>
            <a:r>
              <a:rPr lang="en-US" dirty="0"/>
              <a:t>				</a:t>
            </a:r>
          </a:p>
          <a:p>
            <a:pPr marL="0" indent="0" algn="ctr">
              <a:buNone/>
            </a:pPr>
            <a:endParaRPr lang="en-US" sz="4400" dirty="0"/>
          </a:p>
          <a:p>
            <a:pPr marL="0" indent="0" algn="ctr">
              <a:buNone/>
            </a:pPr>
            <a:r>
              <a:rPr lang="en-US" sz="4400" dirty="0"/>
              <a:t>Thank you!</a:t>
            </a:r>
          </a:p>
        </p:txBody>
      </p:sp>
      <p:sp>
        <p:nvSpPr>
          <p:cNvPr id="4" name="TextBox 3">
            <a:extLst>
              <a:ext uri="{FF2B5EF4-FFF2-40B4-BE49-F238E27FC236}">
                <a16:creationId xmlns:a16="http://schemas.microsoft.com/office/drawing/2014/main" id="{4B1026F4-915E-FA49-8EF6-05899BFE59B6}"/>
              </a:ext>
            </a:extLst>
          </p:cNvPr>
          <p:cNvSpPr txBox="1"/>
          <p:nvPr/>
        </p:nvSpPr>
        <p:spPr>
          <a:xfrm>
            <a:off x="914401" y="1947768"/>
            <a:ext cx="5451301"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Code is publicly available at </a:t>
            </a:r>
          </a:p>
          <a:p>
            <a:r>
              <a:rPr lang="en-US" sz="2800" dirty="0">
                <a:solidFill>
                  <a:srgbClr val="000000"/>
                </a:solidFill>
                <a:latin typeface="Calibri" panose="020F0502020204030204" pitchFamily="34" charset="0"/>
                <a:cs typeface="Calibri" panose="020F0502020204030204" pitchFamily="34" charset="0"/>
                <a:hlinkClick r:id="rId3"/>
              </a:rPr>
              <a:t>https://github.com/hugochan/IDGL</a:t>
            </a:r>
            <a:r>
              <a:rPr lang="en-US" sz="28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69737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2FBF-B11B-CA43-B8C3-9742C665BDE1}"/>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D8555050-F908-0744-B72F-C562D897DF5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6132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9D1C16-F635-BB42-8614-5D7B1D06E010}"/>
              </a:ext>
            </a:extLst>
          </p:cNvPr>
          <p:cNvSpPr>
            <a:spLocks noGrp="1"/>
          </p:cNvSpPr>
          <p:nvPr>
            <p:ph idx="1"/>
          </p:nvPr>
        </p:nvSpPr>
        <p:spPr/>
        <p:txBody>
          <a:bodyPr/>
          <a:lstStyle/>
          <a:p>
            <a:endParaRPr lang="en-US" dirty="0"/>
          </a:p>
        </p:txBody>
      </p:sp>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790472-B239-2746-B536-16595756778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dirty="0">
                <a:solidFill>
                  <a:schemeClr val="bg1"/>
                </a:solidFill>
              </a:rPr>
              <a:t>Experimental Setup</a:t>
            </a:r>
            <a:endParaRPr lang="en-US" sz="4000" kern="1200" dirty="0">
              <a:solidFill>
                <a:schemeClr val="bg1"/>
              </a:solidFill>
              <a:latin typeface="+mj-lt"/>
              <a:ea typeface="+mj-ea"/>
              <a:cs typeface="+mj-cs"/>
            </a:endParaRPr>
          </a:p>
        </p:txBody>
      </p:sp>
      <p:sp>
        <p:nvSpPr>
          <p:cNvPr id="9" name="TextBox 8">
            <a:extLst>
              <a:ext uri="{FF2B5EF4-FFF2-40B4-BE49-F238E27FC236}">
                <a16:creationId xmlns:a16="http://schemas.microsoft.com/office/drawing/2014/main" id="{1CEE2D44-711A-FC49-924D-A15C4AD69898}"/>
              </a:ext>
            </a:extLst>
          </p:cNvPr>
          <p:cNvSpPr txBox="1"/>
          <p:nvPr/>
        </p:nvSpPr>
        <p:spPr>
          <a:xfrm>
            <a:off x="1153310" y="2064741"/>
            <a:ext cx="10241393" cy="461665"/>
          </a:xfrm>
          <a:prstGeom prst="rect">
            <a:avLst/>
          </a:prstGeom>
          <a:noFill/>
        </p:spPr>
        <p:txBody>
          <a:bodyPr wrap="none" rtlCol="0">
            <a:spAutoFit/>
          </a:bodyPr>
          <a:lstStyle/>
          <a:p>
            <a:r>
              <a:rPr lang="en-US" altLang="zh-CN" sz="2400" dirty="0">
                <a:solidFill>
                  <a:srgbClr val="000000"/>
                </a:solidFill>
                <a:cs typeface="Calibri" charset="0"/>
              </a:rPr>
              <a:t>Table</a:t>
            </a:r>
            <a:r>
              <a:rPr lang="zh-CN" altLang="en-US" sz="2400" dirty="0">
                <a:solidFill>
                  <a:srgbClr val="000000"/>
                </a:solidFill>
                <a:cs typeface="Calibri" charset="0"/>
              </a:rPr>
              <a:t> </a:t>
            </a:r>
            <a:r>
              <a:rPr lang="en-US" altLang="zh-CN" sz="2400" dirty="0">
                <a:solidFill>
                  <a:srgbClr val="000000"/>
                </a:solidFill>
                <a:cs typeface="Calibri" charset="0"/>
              </a:rPr>
              <a:t>5:</a:t>
            </a:r>
            <a:r>
              <a:rPr lang="zh-CN" altLang="en-US" sz="2400" dirty="0">
                <a:solidFill>
                  <a:srgbClr val="000000"/>
                </a:solidFill>
                <a:cs typeface="Calibri" charset="0"/>
              </a:rPr>
              <a:t> </a:t>
            </a:r>
            <a:r>
              <a:rPr lang="en-US" sz="2400" dirty="0">
                <a:solidFill>
                  <a:srgbClr val="000000"/>
                </a:solidFill>
                <a:cs typeface="Calibri" charset="0"/>
              </a:rPr>
              <a:t>Data statistics. (</a:t>
            </a:r>
            <a:r>
              <a:rPr lang="en-US" sz="2400" dirty="0" err="1">
                <a:solidFill>
                  <a:srgbClr val="000000"/>
                </a:solidFill>
                <a:cs typeface="Calibri" charset="0"/>
              </a:rPr>
              <a:t>clf</a:t>
            </a:r>
            <a:r>
              <a:rPr lang="en-US" sz="2400" dirty="0">
                <a:solidFill>
                  <a:srgbClr val="000000"/>
                </a:solidFill>
                <a:cs typeface="Calibri" charset="0"/>
              </a:rPr>
              <a:t>. indicates classification and reg. indicates regression.) </a:t>
            </a:r>
          </a:p>
        </p:txBody>
      </p:sp>
      <p:sp>
        <p:nvSpPr>
          <p:cNvPr id="10" name="Rectangle 9">
            <a:extLst>
              <a:ext uri="{FF2B5EF4-FFF2-40B4-BE49-F238E27FC236}">
                <a16:creationId xmlns:a16="http://schemas.microsoft.com/office/drawing/2014/main" id="{D3626AC0-A8DC-DF49-B297-92073299DA74}"/>
              </a:ext>
            </a:extLst>
          </p:cNvPr>
          <p:cNvSpPr/>
          <p:nvPr/>
        </p:nvSpPr>
        <p:spPr>
          <a:xfrm>
            <a:off x="1924317" y="5632466"/>
            <a:ext cx="78733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ran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our</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experiments</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5 times with different random seeds</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431D5D7-AFF5-4144-9716-3433235E9F3D}"/>
              </a:ext>
            </a:extLst>
          </p:cNvPr>
          <p:cNvPicPr>
            <a:picLocks noChangeAspect="1"/>
          </p:cNvPicPr>
          <p:nvPr/>
        </p:nvPicPr>
        <p:blipFill>
          <a:blip r:embed="rId3"/>
          <a:stretch>
            <a:fillRect/>
          </a:stretch>
        </p:blipFill>
        <p:spPr>
          <a:xfrm>
            <a:off x="838200" y="2609238"/>
            <a:ext cx="10804264" cy="2816739"/>
          </a:xfrm>
          <a:prstGeom prst="rect">
            <a:avLst/>
          </a:prstGeom>
        </p:spPr>
      </p:pic>
    </p:spTree>
    <p:extLst>
      <p:ext uri="{BB962C8B-B14F-4D97-AF65-F5344CB8AC3E}">
        <p14:creationId xmlns:p14="http://schemas.microsoft.com/office/powerpoint/2010/main" val="238386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23">
            <a:extLst>
              <a:ext uri="{FF2B5EF4-FFF2-40B4-BE49-F238E27FC236}">
                <a16:creationId xmlns:a16="http://schemas.microsoft.com/office/drawing/2014/main" id="{BDEE6C96-EE6D-A14C-8806-DA2DE56C1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91B6B91E-6432-8C41-BE7B-B3DF196678BA}"/>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prstClr val="white"/>
                </a:solidFill>
                <a:effectLst/>
                <a:uLnTx/>
                <a:uFillTx/>
                <a:latin typeface="Calibri Light" panose="020F0302020204030204"/>
                <a:ea typeface="+mj-ea"/>
                <a:cs typeface="+mj-cs"/>
              </a:rPr>
              <a:t>Problem </a:t>
            </a:r>
            <a:r>
              <a:rPr kumimoji="0" lang="en-US" altLang="zh-CN" sz="4000" i="0" u="none" strike="noStrike" kern="1200" cap="none" spc="0" normalizeH="0" baseline="0" noProof="0" dirty="0">
                <a:ln>
                  <a:noFill/>
                </a:ln>
                <a:solidFill>
                  <a:prstClr val="white"/>
                </a:solidFill>
                <a:effectLst/>
                <a:uLnTx/>
                <a:uFillTx/>
                <a:latin typeface="Calibri Light" panose="020F0302020204030204"/>
                <a:ea typeface="+mj-ea"/>
                <a:cs typeface="+mj-cs"/>
              </a:rPr>
              <a:t>Formulation</a:t>
            </a:r>
            <a:endParaRPr kumimoji="0" lang="en-US" sz="400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5" name="Content Placeholder 9">
            <a:extLst>
              <a:ext uri="{FF2B5EF4-FFF2-40B4-BE49-F238E27FC236}">
                <a16:creationId xmlns:a16="http://schemas.microsoft.com/office/drawing/2014/main" id="{326F806B-10E4-EB4F-8C78-5DC607C4B78B}"/>
              </a:ext>
            </a:extLst>
          </p:cNvPr>
          <p:cNvSpPr>
            <a:spLocks noGrp="1"/>
          </p:cNvSpPr>
          <p:nvPr>
            <p:ph idx="1"/>
          </p:nvPr>
        </p:nvSpPr>
        <p:spPr>
          <a:xfrm>
            <a:off x="838200" y="1825625"/>
            <a:ext cx="10515600" cy="4351338"/>
          </a:xfrm>
        </p:spPr>
        <p:txBody>
          <a:bodyPr>
            <a:normAutofit/>
          </a:bodyPr>
          <a:lstStyle/>
          <a:p>
            <a:pPr marL="0" indent="0">
              <a:buNone/>
            </a:pPr>
            <a:r>
              <a:rPr lang="en-US" sz="3200" b="1" dirty="0"/>
              <a:t>Input: </a:t>
            </a:r>
            <a:r>
              <a:rPr lang="en-US" sz="3200" dirty="0"/>
              <a:t>a set of n objects associated with a feature matrix </a:t>
            </a:r>
          </a:p>
          <a:p>
            <a:pPr marL="0" indent="0">
              <a:buNone/>
            </a:pPr>
            <a:r>
              <a:rPr lang="en-US" sz="3200" dirty="0"/>
              <a:t>                  and an (</a:t>
            </a:r>
            <a:r>
              <a:rPr lang="en-US" sz="3200" dirty="0">
                <a:solidFill>
                  <a:srgbClr val="FF0000"/>
                </a:solidFill>
              </a:rPr>
              <a:t>optional and potentially noisy</a:t>
            </a:r>
            <a:r>
              <a:rPr lang="en-US" sz="3200" dirty="0"/>
              <a:t>) initial graph topology.</a:t>
            </a:r>
          </a:p>
          <a:p>
            <a:pPr marL="0" indent="0">
              <a:buNone/>
            </a:pPr>
            <a:r>
              <a:rPr lang="en-US" sz="3200" b="1" dirty="0"/>
              <a:t>Output: </a:t>
            </a:r>
            <a:r>
              <a:rPr lang="en-US" sz="3200" dirty="0"/>
              <a:t>an adjacency matrix                 and node embeddings with respect to </a:t>
            </a:r>
            <a:r>
              <a:rPr lang="en-US" altLang="zh-CN" sz="3200" dirty="0"/>
              <a:t>the</a:t>
            </a:r>
            <a:r>
              <a:rPr lang="en-US" sz="3200" dirty="0">
                <a:solidFill>
                  <a:srgbClr val="FF0000"/>
                </a:solidFill>
              </a:rPr>
              <a:t> downstream </a:t>
            </a:r>
            <a:r>
              <a:rPr lang="en-US" altLang="zh-CN" sz="3200" dirty="0">
                <a:solidFill>
                  <a:srgbClr val="FF0000"/>
                </a:solidFill>
              </a:rPr>
              <a:t>prediction</a:t>
            </a:r>
            <a:r>
              <a:rPr lang="zh-CN" altLang="en-US" sz="3200" dirty="0">
                <a:solidFill>
                  <a:srgbClr val="FF0000"/>
                </a:solidFill>
              </a:rPr>
              <a:t> </a:t>
            </a:r>
            <a:r>
              <a:rPr lang="en-US" sz="3200" dirty="0">
                <a:solidFill>
                  <a:srgbClr val="FF0000"/>
                </a:solidFill>
              </a:rPr>
              <a:t>task</a:t>
            </a:r>
            <a:r>
              <a:rPr lang="en-US" sz="3200" dirty="0"/>
              <a:t>.</a:t>
            </a:r>
          </a:p>
        </p:txBody>
      </p:sp>
      <p:pic>
        <p:nvPicPr>
          <p:cNvPr id="16" name="Picture 15">
            <a:extLst>
              <a:ext uri="{FF2B5EF4-FFF2-40B4-BE49-F238E27FC236}">
                <a16:creationId xmlns:a16="http://schemas.microsoft.com/office/drawing/2014/main" id="{AC458169-EAFF-6340-BE7E-9A5EF02E9438}"/>
              </a:ext>
            </a:extLst>
          </p:cNvPr>
          <p:cNvPicPr>
            <a:picLocks noChangeAspect="1"/>
          </p:cNvPicPr>
          <p:nvPr/>
        </p:nvPicPr>
        <p:blipFill>
          <a:blip r:embed="rId3"/>
          <a:stretch>
            <a:fillRect/>
          </a:stretch>
        </p:blipFill>
        <p:spPr>
          <a:xfrm>
            <a:off x="983252" y="2491652"/>
            <a:ext cx="1479526" cy="312507"/>
          </a:xfrm>
          <a:prstGeom prst="rect">
            <a:avLst/>
          </a:prstGeom>
        </p:spPr>
      </p:pic>
      <p:pic>
        <p:nvPicPr>
          <p:cNvPr id="17" name="Picture 16">
            <a:extLst>
              <a:ext uri="{FF2B5EF4-FFF2-40B4-BE49-F238E27FC236}">
                <a16:creationId xmlns:a16="http://schemas.microsoft.com/office/drawing/2014/main" id="{B7345CA6-D464-A14B-B230-011BFF3BE326}"/>
              </a:ext>
            </a:extLst>
          </p:cNvPr>
          <p:cNvPicPr>
            <a:picLocks noChangeAspect="1"/>
          </p:cNvPicPr>
          <p:nvPr/>
        </p:nvPicPr>
        <p:blipFill>
          <a:blip r:embed="rId4"/>
          <a:stretch>
            <a:fillRect/>
          </a:stretch>
        </p:blipFill>
        <p:spPr>
          <a:xfrm>
            <a:off x="5766816" y="3523024"/>
            <a:ext cx="1328928" cy="282170"/>
          </a:xfrm>
          <a:prstGeom prst="rect">
            <a:avLst/>
          </a:prstGeom>
        </p:spPr>
      </p:pic>
      <p:pic>
        <p:nvPicPr>
          <p:cNvPr id="5" name="Picture 4" descr="Background pattern&#10;&#10;Description automatically generated">
            <a:extLst>
              <a:ext uri="{FF2B5EF4-FFF2-40B4-BE49-F238E27FC236}">
                <a16:creationId xmlns:a16="http://schemas.microsoft.com/office/drawing/2014/main" id="{1B57DC8E-AA59-AB4D-9A68-7A64C2CA1C43}"/>
              </a:ext>
            </a:extLst>
          </p:cNvPr>
          <p:cNvPicPr>
            <a:picLocks noChangeAspect="1"/>
          </p:cNvPicPr>
          <p:nvPr/>
        </p:nvPicPr>
        <p:blipFill>
          <a:blip r:embed="rId5"/>
          <a:stretch>
            <a:fillRect/>
          </a:stretch>
        </p:blipFill>
        <p:spPr>
          <a:xfrm>
            <a:off x="3860225" y="4540664"/>
            <a:ext cx="3813182" cy="2240514"/>
          </a:xfrm>
          <a:prstGeom prst="rect">
            <a:avLst/>
          </a:prstGeom>
        </p:spPr>
      </p:pic>
    </p:spTree>
    <p:extLst>
      <p:ext uri="{BB962C8B-B14F-4D97-AF65-F5344CB8AC3E}">
        <p14:creationId xmlns:p14="http://schemas.microsoft.com/office/powerpoint/2010/main" val="4245900246"/>
      </p:ext>
    </p:extLst>
  </p:cSld>
  <p:clrMapOvr>
    <a:masterClrMapping/>
  </p:clrMapOvr>
  <mc:AlternateContent xmlns:mc="http://schemas.openxmlformats.org/markup-compatibility/2006" xmlns:p14="http://schemas.microsoft.com/office/powerpoint/2010/main">
    <mc:Choice Requires="p14">
      <p:transition spd="slow" p14:dur="2000" advTm="59303"/>
    </mc:Choice>
    <mc:Fallback xmlns="">
      <p:transition spd="slow" advTm="5930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4B19B308-8018-284A-9F8E-D696CD0BD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8041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C1D4FE62-26D7-154C-A4CD-085301A40443}"/>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Calibri Light" panose="020F0302020204030204"/>
                <a:ea typeface="等线 Light" panose="02010600030101010101" pitchFamily="2" charset="-122"/>
                <a:cs typeface="+mj-cs"/>
              </a:rPr>
              <a:t>Contributions</a:t>
            </a:r>
            <a:endParaRPr kumimoji="0" lang="en-US" sz="40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2" name="Content Placeholder 9">
            <a:extLst>
              <a:ext uri="{FF2B5EF4-FFF2-40B4-BE49-F238E27FC236}">
                <a16:creationId xmlns:a16="http://schemas.microsoft.com/office/drawing/2014/main" id="{1D864629-CF8A-914C-A33F-1E88EA5D3616}"/>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Font typeface="Wingdings" pitchFamily="2" charset="2"/>
              <a:buChar char="v"/>
              <a:defRPr/>
            </a:pPr>
            <a:r>
              <a:rPr lang="zh-CN" altLang="en-US" sz="2600" dirty="0">
                <a:solidFill>
                  <a:prstClr val="black"/>
                </a:solidFill>
              </a:rPr>
              <a:t> </a:t>
            </a:r>
            <a:r>
              <a:rPr lang="en-US" sz="2600" dirty="0">
                <a:solidFill>
                  <a:prstClr val="black"/>
                </a:solidFill>
              </a:rPr>
              <a:t>We propose a novel </a:t>
            </a:r>
            <a:r>
              <a:rPr lang="en-US" sz="2600" dirty="0">
                <a:solidFill>
                  <a:srgbClr val="FF0000"/>
                </a:solidFill>
              </a:rPr>
              <a:t>end-to-end</a:t>
            </a:r>
            <a:r>
              <a:rPr lang="en-US" sz="2600" dirty="0">
                <a:solidFill>
                  <a:prstClr val="black"/>
                </a:solidFill>
              </a:rPr>
              <a:t> graph learning framework </a:t>
            </a:r>
            <a:r>
              <a:rPr lang="en-US" altLang="zh-CN" sz="2600" dirty="0">
                <a:solidFill>
                  <a:prstClr val="black"/>
                </a:solidFill>
              </a:rPr>
              <a:t>(IDGL</a:t>
            </a:r>
            <a:r>
              <a:rPr lang="en-US" sz="2600" dirty="0">
                <a:solidFill>
                  <a:prstClr val="black"/>
                </a:solidFill>
              </a:rPr>
              <a:t>) for </a:t>
            </a:r>
            <a:r>
              <a:rPr lang="en-US" sz="2600" dirty="0">
                <a:solidFill>
                  <a:srgbClr val="FF0000"/>
                </a:solidFill>
              </a:rPr>
              <a:t>jointly and iteratively</a:t>
            </a:r>
            <a:r>
              <a:rPr lang="en-US" sz="2600" dirty="0">
                <a:solidFill>
                  <a:prstClr val="black"/>
                </a:solidFill>
              </a:rPr>
              <a:t> learning the graph structure and graph embedding. </a:t>
            </a:r>
          </a:p>
          <a:p>
            <a:pPr lvl="0">
              <a:buFont typeface="Wingdings" pitchFamily="2" charset="2"/>
              <a:buChar char="v"/>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buFont typeface="Wingdings" pitchFamily="2" charset="2"/>
              <a:buChar char="v"/>
              <a:defRPr/>
            </a:pPr>
            <a:r>
              <a:rPr lang="zh-CN" altLang="en-US" sz="2600" dirty="0">
                <a:solidFill>
                  <a:prstClr val="black"/>
                </a:solidFill>
              </a:rPr>
              <a:t> </a:t>
            </a:r>
            <a:r>
              <a:rPr lang="en-US" altLang="zh-CN" sz="2600" dirty="0">
                <a:solidFill>
                  <a:prstClr val="black"/>
                </a:solidFill>
              </a:rPr>
              <a:t>W</a:t>
            </a:r>
            <a:r>
              <a:rPr lang="en-US" sz="2600" dirty="0">
                <a:solidFill>
                  <a:prstClr val="black"/>
                </a:solidFill>
              </a:rPr>
              <a:t>e further propose a scalable version of </a:t>
            </a:r>
            <a:r>
              <a:rPr lang="en-US" altLang="zh-CN" sz="2600" dirty="0">
                <a:solidFill>
                  <a:prstClr val="black"/>
                </a:solidFill>
              </a:rPr>
              <a:t>IDGL</a:t>
            </a:r>
            <a:r>
              <a:rPr lang="en-US" sz="2600" dirty="0">
                <a:solidFill>
                  <a:prstClr val="black"/>
                </a:solidFill>
              </a:rPr>
              <a:t>, namely </a:t>
            </a:r>
            <a:r>
              <a:rPr lang="en-US" altLang="zh-CN" sz="2600" dirty="0">
                <a:solidFill>
                  <a:prstClr val="black"/>
                </a:solidFill>
              </a:rPr>
              <a:t>IDGL-</a:t>
            </a:r>
            <a:r>
              <a:rPr lang="en-US" altLang="zh-CN" sz="2600" dirty="0" err="1">
                <a:solidFill>
                  <a:prstClr val="black"/>
                </a:solidFill>
              </a:rPr>
              <a:t>Anch</a:t>
            </a:r>
            <a:r>
              <a:rPr lang="en-US" sz="2600" dirty="0">
                <a:solidFill>
                  <a:prstClr val="black"/>
                </a:solidFill>
              </a:rPr>
              <a:t>, which achieves </a:t>
            </a:r>
            <a:r>
              <a:rPr lang="en-US" sz="2600" dirty="0">
                <a:solidFill>
                  <a:srgbClr val="FF0000"/>
                </a:solidFill>
              </a:rPr>
              <a:t>linear complexity </a:t>
            </a:r>
            <a:r>
              <a:rPr lang="en-US" sz="2600" dirty="0">
                <a:solidFill>
                  <a:prstClr val="black"/>
                </a:solidFill>
              </a:rPr>
              <a:t>in both computational time and memory consumption with respect to the number of graph nodes.</a:t>
            </a:r>
          </a:p>
          <a:p>
            <a:pPr lvl="0">
              <a:buFont typeface="Wingdings" pitchFamily="2" charset="2"/>
              <a:buChar char="v"/>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buFont typeface="Wingdings" pitchFamily="2" charset="2"/>
              <a:buChar char="v"/>
              <a:defRPr/>
            </a:pPr>
            <a:r>
              <a:rPr lang="zh-CN" altLang="en-US" sz="2600" dirty="0">
                <a:solidFill>
                  <a:prstClr val="black"/>
                </a:solidFill>
              </a:rPr>
              <a:t> </a:t>
            </a:r>
            <a:r>
              <a:rPr lang="en-US" sz="2600" dirty="0">
                <a:solidFill>
                  <a:prstClr val="black"/>
                </a:solidFill>
              </a:rPr>
              <a:t>Experimental results </a:t>
            </a:r>
            <a:r>
              <a:rPr lang="en-US" altLang="zh-CN" sz="2600" dirty="0">
                <a:solidFill>
                  <a:prstClr val="black"/>
                </a:solidFill>
              </a:rPr>
              <a:t>demonstrate</a:t>
            </a:r>
            <a:r>
              <a:rPr lang="zh-CN" altLang="en-US" sz="2600" dirty="0">
                <a:solidFill>
                  <a:prstClr val="black"/>
                </a:solidFill>
              </a:rPr>
              <a:t> </a:t>
            </a:r>
            <a:r>
              <a:rPr lang="en-US" altLang="zh-CN" sz="2600" dirty="0">
                <a:solidFill>
                  <a:prstClr val="black"/>
                </a:solidFill>
              </a:rPr>
              <a:t>the</a:t>
            </a:r>
            <a:r>
              <a:rPr lang="zh-CN" altLang="en-US" sz="2600" dirty="0">
                <a:solidFill>
                  <a:prstClr val="black"/>
                </a:solidFill>
              </a:rPr>
              <a:t> </a:t>
            </a:r>
            <a:r>
              <a:rPr lang="en-US" altLang="zh-CN" sz="2600" dirty="0">
                <a:solidFill>
                  <a:srgbClr val="FF0000"/>
                </a:solidFill>
              </a:rPr>
              <a:t>effectiveness</a:t>
            </a:r>
            <a:r>
              <a:rPr lang="zh-CN" altLang="en-US" sz="2600" dirty="0">
                <a:solidFill>
                  <a:srgbClr val="FF0000"/>
                </a:solidFill>
              </a:rPr>
              <a:t> </a:t>
            </a:r>
            <a:r>
              <a:rPr lang="en-US" altLang="zh-CN" sz="2600" dirty="0">
                <a:solidFill>
                  <a:srgbClr val="FF0000"/>
                </a:solidFill>
              </a:rPr>
              <a:t>and</a:t>
            </a:r>
            <a:r>
              <a:rPr lang="zh-CN" altLang="en-US" sz="2600" dirty="0">
                <a:solidFill>
                  <a:srgbClr val="FF0000"/>
                </a:solidFill>
              </a:rPr>
              <a:t> </a:t>
            </a:r>
            <a:r>
              <a:rPr lang="en-US" altLang="zh-CN" sz="2600" dirty="0">
                <a:solidFill>
                  <a:srgbClr val="FF0000"/>
                </a:solidFill>
              </a:rPr>
              <a:t>robustness</a:t>
            </a:r>
            <a:r>
              <a:rPr lang="zh-CN" altLang="en-US" sz="2600" dirty="0">
                <a:solidFill>
                  <a:srgbClr val="FF0000"/>
                </a:solidFill>
              </a:rPr>
              <a:t> </a:t>
            </a:r>
            <a:r>
              <a:rPr lang="en-US" altLang="zh-CN" sz="2600" dirty="0">
                <a:solidFill>
                  <a:prstClr val="black"/>
                </a:solidFill>
              </a:rPr>
              <a:t>of</a:t>
            </a:r>
            <a:r>
              <a:rPr lang="zh-CN" altLang="en-US" sz="2600" dirty="0">
                <a:solidFill>
                  <a:prstClr val="black"/>
                </a:solidFill>
              </a:rPr>
              <a:t> </a:t>
            </a:r>
            <a:r>
              <a:rPr lang="en-US" altLang="zh-CN" sz="2600" dirty="0">
                <a:solidFill>
                  <a:prstClr val="black"/>
                </a:solidFill>
              </a:rPr>
              <a:t>our</a:t>
            </a:r>
            <a:r>
              <a:rPr lang="zh-CN" altLang="en-US" sz="2600" dirty="0">
                <a:solidFill>
                  <a:prstClr val="black"/>
                </a:solidFill>
              </a:rPr>
              <a:t> </a:t>
            </a:r>
            <a:r>
              <a:rPr lang="en-US" altLang="zh-CN" sz="2600" dirty="0">
                <a:solidFill>
                  <a:prstClr val="black"/>
                </a:solidFill>
              </a:rPr>
              <a:t>models</a:t>
            </a:r>
            <a:r>
              <a:rPr lang="zh-CN" altLang="en-US" sz="2600" dirty="0">
                <a:solidFill>
                  <a:prstClr val="black"/>
                </a:solidFill>
              </a:rPr>
              <a:t> </a:t>
            </a:r>
            <a:r>
              <a:rPr lang="en-US" altLang="zh-CN" sz="2600" dirty="0">
                <a:solidFill>
                  <a:prstClr val="black"/>
                </a:solidFill>
              </a:rPr>
              <a:t>which</a:t>
            </a:r>
            <a:r>
              <a:rPr lang="zh-CN" altLang="en-US" sz="2600" dirty="0">
                <a:solidFill>
                  <a:prstClr val="black"/>
                </a:solidFill>
              </a:rPr>
              <a:t> </a:t>
            </a:r>
            <a:r>
              <a:rPr lang="en-US" altLang="zh-CN" sz="2600" dirty="0">
                <a:solidFill>
                  <a:prstClr val="black"/>
                </a:solidFill>
              </a:rPr>
              <a:t>can</a:t>
            </a:r>
            <a:r>
              <a:rPr lang="zh-CN" altLang="en-US" sz="2600" dirty="0">
                <a:solidFill>
                  <a:prstClr val="black"/>
                </a:solidFill>
              </a:rPr>
              <a:t> </a:t>
            </a:r>
            <a:r>
              <a:rPr lang="en-US" altLang="zh-CN" sz="2600" dirty="0">
                <a:solidFill>
                  <a:prstClr val="black"/>
                </a:solidFill>
              </a:rPr>
              <a:t>cope</a:t>
            </a:r>
            <a:r>
              <a:rPr lang="zh-CN" altLang="en-US" sz="2600" dirty="0">
                <a:solidFill>
                  <a:prstClr val="black"/>
                </a:solidFill>
              </a:rPr>
              <a:t> </a:t>
            </a:r>
            <a:r>
              <a:rPr lang="en-US" altLang="zh-CN" sz="2600" dirty="0">
                <a:solidFill>
                  <a:prstClr val="black"/>
                </a:solidFill>
              </a:rPr>
              <a:t>with</a:t>
            </a:r>
            <a:r>
              <a:rPr lang="zh-CN" altLang="en-US" sz="2600" dirty="0">
                <a:solidFill>
                  <a:prstClr val="black"/>
                </a:solidFill>
              </a:rPr>
              <a:t> </a:t>
            </a:r>
            <a:r>
              <a:rPr lang="en-US" altLang="zh-CN" sz="2600" dirty="0">
                <a:solidFill>
                  <a:prstClr val="black"/>
                </a:solidFill>
              </a:rPr>
              <a:t>both</a:t>
            </a:r>
            <a:r>
              <a:rPr lang="zh-CN" altLang="en-US" sz="2600" dirty="0">
                <a:solidFill>
                  <a:prstClr val="black"/>
                </a:solidFill>
              </a:rPr>
              <a:t> </a:t>
            </a:r>
            <a:r>
              <a:rPr lang="en-US" altLang="zh-CN" sz="2600" dirty="0" err="1">
                <a:solidFill>
                  <a:srgbClr val="FF0000"/>
                </a:solidFill>
              </a:rPr>
              <a:t>transductive</a:t>
            </a:r>
            <a:r>
              <a:rPr lang="zh-CN" altLang="en-US" sz="2600" dirty="0">
                <a:solidFill>
                  <a:srgbClr val="FF0000"/>
                </a:solidFill>
              </a:rPr>
              <a:t> </a:t>
            </a:r>
            <a:r>
              <a:rPr lang="en-US" altLang="zh-CN" sz="2600" dirty="0">
                <a:solidFill>
                  <a:srgbClr val="FF0000"/>
                </a:solidFill>
              </a:rPr>
              <a:t>and</a:t>
            </a:r>
            <a:r>
              <a:rPr lang="zh-CN" altLang="en-US" sz="2600" dirty="0">
                <a:solidFill>
                  <a:srgbClr val="FF0000"/>
                </a:solidFill>
              </a:rPr>
              <a:t> </a:t>
            </a:r>
            <a:r>
              <a:rPr lang="en-US" altLang="zh-CN" sz="2600" dirty="0">
                <a:solidFill>
                  <a:srgbClr val="FF0000"/>
                </a:solidFill>
              </a:rPr>
              <a:t>inductive</a:t>
            </a:r>
            <a:r>
              <a:rPr lang="zh-CN" altLang="en-US" sz="2600" dirty="0">
                <a:solidFill>
                  <a:prstClr val="black"/>
                </a:solidFill>
              </a:rPr>
              <a:t> </a:t>
            </a:r>
            <a:r>
              <a:rPr lang="en-US" altLang="zh-CN" sz="2600" dirty="0">
                <a:solidFill>
                  <a:prstClr val="black"/>
                </a:solidFill>
              </a:rPr>
              <a:t>learning.</a:t>
            </a:r>
            <a:endParaRPr lang="en-US" sz="2600" dirty="0">
              <a:solidFill>
                <a:prstClr val="black"/>
              </a:solidFill>
            </a:endParaRPr>
          </a:p>
        </p:txBody>
      </p:sp>
    </p:spTree>
    <p:extLst>
      <p:ext uri="{BB962C8B-B14F-4D97-AF65-F5344CB8AC3E}">
        <p14:creationId xmlns:p14="http://schemas.microsoft.com/office/powerpoint/2010/main" val="720214335"/>
      </p:ext>
    </p:extLst>
  </p:cSld>
  <p:clrMapOvr>
    <a:masterClrMapping/>
  </p:clrMapOvr>
  <mc:AlternateContent xmlns:mc="http://schemas.openxmlformats.org/markup-compatibility/2006" xmlns:p14="http://schemas.microsoft.com/office/powerpoint/2010/main">
    <mc:Choice Requires="p14">
      <p:transition spd="slow" p14:dur="2000" advTm="23472"/>
    </mc:Choice>
    <mc:Fallback xmlns="">
      <p:transition spd="slow" advTm="234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BDA4CC6-AC8D-B840-82C3-FEB690FBD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6DB9DD9E-545F-FB49-A98B-851B36CE5F4C}"/>
              </a:ext>
            </a:extLst>
          </p:cNvPr>
          <p:cNvSpPr>
            <a:spLocks noGrp="1"/>
          </p:cNvSpPr>
          <p:nvPr>
            <p:ph type="title"/>
          </p:nvPr>
        </p:nvSpPr>
        <p:spPr>
          <a:xfrm>
            <a:off x="258183" y="639016"/>
            <a:ext cx="4163209" cy="1607060"/>
          </a:xfrm>
          <a:noFill/>
          <a:ln w="19050">
            <a:solidFill>
              <a:schemeClr val="tx1"/>
            </a:solidFill>
          </a:ln>
        </p:spPr>
        <p:txBody>
          <a:bodyPr wrap="square" anchor="ctr">
            <a:normAutofit/>
          </a:bodyPr>
          <a:lstStyle/>
          <a:p>
            <a:pPr algn="ctr"/>
            <a:r>
              <a:rPr lang="en-US" sz="3600" dirty="0"/>
              <a:t>Graph </a:t>
            </a:r>
            <a:r>
              <a:rPr lang="en-US" altLang="zh-CN" sz="3600" dirty="0"/>
              <a:t>Structure</a:t>
            </a:r>
            <a:r>
              <a:rPr lang="en-US" sz="3600" dirty="0"/>
              <a:t> and Embedding</a:t>
            </a:r>
            <a:r>
              <a:rPr lang="zh-CN" altLang="en-US" sz="3600" dirty="0"/>
              <a:t> </a:t>
            </a:r>
            <a:r>
              <a:rPr lang="en-US" altLang="zh-CN" sz="3600" dirty="0"/>
              <a:t>Learning</a:t>
            </a:r>
            <a:r>
              <a:rPr lang="en-US" sz="3600" dirty="0"/>
              <a:t>: A Unified Perspective</a:t>
            </a:r>
          </a:p>
        </p:txBody>
      </p:sp>
      <p:sp>
        <p:nvSpPr>
          <p:cNvPr id="46" name="Content Placeholder 2">
            <a:extLst>
              <a:ext uri="{FF2B5EF4-FFF2-40B4-BE49-F238E27FC236}">
                <a16:creationId xmlns:a16="http://schemas.microsoft.com/office/drawing/2014/main" id="{1B13DF04-B45F-A646-B326-F8A33B0FDB91}"/>
              </a:ext>
            </a:extLst>
          </p:cNvPr>
          <p:cNvSpPr>
            <a:spLocks noGrp="1"/>
          </p:cNvSpPr>
          <p:nvPr>
            <p:ph idx="1"/>
          </p:nvPr>
        </p:nvSpPr>
        <p:spPr>
          <a:xfrm>
            <a:off x="1" y="2704592"/>
            <a:ext cx="4643406" cy="3905933"/>
          </a:xfrm>
        </p:spPr>
        <p:txBody>
          <a:bodyPr>
            <a:noAutofit/>
          </a:bodyPr>
          <a:lstStyle/>
          <a:p>
            <a:r>
              <a:rPr lang="en-US" dirty="0">
                <a:solidFill>
                  <a:srgbClr val="FF0000"/>
                </a:solidFill>
              </a:rPr>
              <a:t>Jointly learn </a:t>
            </a:r>
            <a:r>
              <a:rPr lang="en-US" dirty="0"/>
              <a:t>the graph structure and </a:t>
            </a:r>
            <a:r>
              <a:rPr lang="en-US" altLang="zh-CN" dirty="0"/>
              <a:t>embeddings</a:t>
            </a:r>
            <a:r>
              <a:rPr lang="en-US" dirty="0"/>
              <a:t>. </a:t>
            </a:r>
          </a:p>
          <a:p>
            <a:r>
              <a:rPr lang="en-US" dirty="0"/>
              <a:t>Better node embeddings </a:t>
            </a:r>
            <a:r>
              <a:rPr lang="en-US" altLang="zh-CN" dirty="0"/>
              <a:t>-&gt;</a:t>
            </a:r>
            <a:r>
              <a:rPr lang="zh-CN" altLang="en-US" dirty="0"/>
              <a:t> </a:t>
            </a:r>
            <a:r>
              <a:rPr lang="en-US" dirty="0"/>
              <a:t>better graph structure</a:t>
            </a:r>
          </a:p>
          <a:p>
            <a:r>
              <a:rPr lang="en-US" altLang="zh-CN" dirty="0"/>
              <a:t>B</a:t>
            </a:r>
            <a:r>
              <a:rPr lang="en-US" dirty="0"/>
              <a:t>etter graph structure </a:t>
            </a:r>
            <a:r>
              <a:rPr lang="en-US" altLang="zh-CN" dirty="0"/>
              <a:t>-&gt;</a:t>
            </a:r>
            <a:r>
              <a:rPr lang="en-US" dirty="0"/>
              <a:t> better node embeddings. </a:t>
            </a:r>
          </a:p>
          <a:p>
            <a:r>
              <a:rPr lang="en-US" altLang="zh-CN" dirty="0">
                <a:solidFill>
                  <a:srgbClr val="FF0000"/>
                </a:solidFill>
              </a:rPr>
              <a:t>Dynamically</a:t>
            </a:r>
            <a:r>
              <a:rPr lang="zh-CN" altLang="en-US" dirty="0">
                <a:solidFill>
                  <a:srgbClr val="FF0000"/>
                </a:solidFill>
              </a:rPr>
              <a:t> </a:t>
            </a:r>
            <a:r>
              <a:rPr lang="en-US" altLang="zh-CN" dirty="0">
                <a:solidFill>
                  <a:srgbClr val="FF0000"/>
                </a:solidFill>
              </a:rPr>
              <a:t>stop</a:t>
            </a:r>
            <a:r>
              <a:rPr lang="zh-CN" altLang="en-US" dirty="0">
                <a:solidFill>
                  <a:srgbClr val="FF0000"/>
                </a:solidFill>
              </a:rPr>
              <a:t> </a:t>
            </a:r>
            <a:r>
              <a:rPr lang="en-US" altLang="zh-CN" dirty="0"/>
              <a:t>the</a:t>
            </a:r>
            <a:r>
              <a:rPr lang="zh-CN" altLang="en-US" dirty="0"/>
              <a:t> </a:t>
            </a:r>
            <a:r>
              <a:rPr lang="en-US" altLang="zh-CN" dirty="0"/>
              <a:t>iterative</a:t>
            </a:r>
            <a:r>
              <a:rPr lang="zh-CN" altLang="en-US" dirty="0"/>
              <a:t> </a:t>
            </a:r>
            <a:r>
              <a:rPr lang="en-US" altLang="zh-CN" dirty="0"/>
              <a:t>learning</a:t>
            </a:r>
            <a:r>
              <a:rPr lang="zh-CN" altLang="en-US" dirty="0"/>
              <a:t> </a:t>
            </a:r>
            <a:r>
              <a:rPr lang="en-US" altLang="zh-CN" dirty="0"/>
              <a:t>procedure.</a:t>
            </a:r>
            <a:endParaRPr lang="en-US" dirty="0"/>
          </a:p>
        </p:txBody>
      </p:sp>
      <p:grpSp>
        <p:nvGrpSpPr>
          <p:cNvPr id="47" name="Group 46">
            <a:extLst>
              <a:ext uri="{FF2B5EF4-FFF2-40B4-BE49-F238E27FC236}">
                <a16:creationId xmlns:a16="http://schemas.microsoft.com/office/drawing/2014/main" id="{D6652DC9-963E-3B4F-8DB5-A029319B52DE}"/>
              </a:ext>
            </a:extLst>
          </p:cNvPr>
          <p:cNvGrpSpPr/>
          <p:nvPr/>
        </p:nvGrpSpPr>
        <p:grpSpPr>
          <a:xfrm>
            <a:off x="5520268" y="1498600"/>
            <a:ext cx="5952066" cy="5076599"/>
            <a:chOff x="6189448" y="1415079"/>
            <a:chExt cx="4781277" cy="4617331"/>
          </a:xfrm>
        </p:grpSpPr>
        <p:sp>
          <p:nvSpPr>
            <p:cNvPr id="48" name="Rounded Rectangle 47">
              <a:extLst>
                <a:ext uri="{FF2B5EF4-FFF2-40B4-BE49-F238E27FC236}">
                  <a16:creationId xmlns:a16="http://schemas.microsoft.com/office/drawing/2014/main" id="{DAFA6FCE-1471-CB41-888D-DF5069C76958}"/>
                </a:ext>
              </a:extLst>
            </p:cNvPr>
            <p:cNvSpPr/>
            <p:nvPr/>
          </p:nvSpPr>
          <p:spPr>
            <a:xfrm>
              <a:off x="6189448" y="3285021"/>
              <a:ext cx="1464659" cy="1084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Learner</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ounded Rectangle 48">
              <a:extLst>
                <a:ext uri="{FF2B5EF4-FFF2-40B4-BE49-F238E27FC236}">
                  <a16:creationId xmlns:a16="http://schemas.microsoft.com/office/drawing/2014/main" id="{77D0BD9E-91CC-284E-BA79-1C4029A87BCA}"/>
                </a:ext>
              </a:extLst>
            </p:cNvPr>
            <p:cNvSpPr/>
            <p:nvPr/>
          </p:nvSpPr>
          <p:spPr>
            <a:xfrm>
              <a:off x="9062504" y="3285021"/>
              <a:ext cx="1464659" cy="1084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GNN</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ight Arrow 49">
              <a:extLst>
                <a:ext uri="{FF2B5EF4-FFF2-40B4-BE49-F238E27FC236}">
                  <a16:creationId xmlns:a16="http://schemas.microsoft.com/office/drawing/2014/main" id="{08689B58-84E2-B043-87C4-BC1780C11F4E}"/>
                </a:ext>
              </a:extLst>
            </p:cNvPr>
            <p:cNvSpPr/>
            <p:nvPr/>
          </p:nvSpPr>
          <p:spPr>
            <a:xfrm rot="5400000">
              <a:off x="6375903" y="2585294"/>
              <a:ext cx="97840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ight Arrow 50">
              <a:extLst>
                <a:ext uri="{FF2B5EF4-FFF2-40B4-BE49-F238E27FC236}">
                  <a16:creationId xmlns:a16="http://schemas.microsoft.com/office/drawing/2014/main" id="{F8A19642-D708-7348-98B5-4F3D89C7D3AA}"/>
                </a:ext>
              </a:extLst>
            </p:cNvPr>
            <p:cNvSpPr/>
            <p:nvPr/>
          </p:nvSpPr>
          <p:spPr>
            <a:xfrm>
              <a:off x="7782203" y="3693367"/>
              <a:ext cx="121296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ight Arrow 51">
              <a:extLst>
                <a:ext uri="{FF2B5EF4-FFF2-40B4-BE49-F238E27FC236}">
                  <a16:creationId xmlns:a16="http://schemas.microsoft.com/office/drawing/2014/main" id="{18924642-7B1D-4B43-B72F-7432CE18BEFD}"/>
                </a:ext>
              </a:extLst>
            </p:cNvPr>
            <p:cNvSpPr/>
            <p:nvPr/>
          </p:nvSpPr>
          <p:spPr>
            <a:xfrm rot="16200000">
              <a:off x="9276833" y="2566787"/>
              <a:ext cx="978408" cy="299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68393AAA-7F66-A04E-9C96-1C4D8D8956F3}"/>
                </a:ext>
              </a:extLst>
            </p:cNvPr>
            <p:cNvGrpSpPr/>
            <p:nvPr/>
          </p:nvGrpSpPr>
          <p:grpSpPr>
            <a:xfrm>
              <a:off x="6856629" y="4440682"/>
              <a:ext cx="3059394" cy="1083612"/>
              <a:chOff x="4725825" y="3656100"/>
              <a:chExt cx="3059394" cy="1083612"/>
            </a:xfrm>
          </p:grpSpPr>
          <p:cxnSp>
            <p:nvCxnSpPr>
              <p:cNvPr id="59" name="Straight Arrow Connector 58">
                <a:extLst>
                  <a:ext uri="{FF2B5EF4-FFF2-40B4-BE49-F238E27FC236}">
                    <a16:creationId xmlns:a16="http://schemas.microsoft.com/office/drawing/2014/main" id="{A802FD08-B209-2942-B3E3-7638A58C421D}"/>
                  </a:ext>
                </a:extLst>
              </p:cNvPr>
              <p:cNvCxnSpPr>
                <a:cxnSpLocks/>
              </p:cNvCxnSpPr>
              <p:nvPr/>
            </p:nvCxnSpPr>
            <p:spPr>
              <a:xfrm flipV="1">
                <a:off x="4734303" y="3656100"/>
                <a:ext cx="0" cy="1083612"/>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C3D37A-DC4E-2D46-9ACA-AEC42C0318FA}"/>
                  </a:ext>
                </a:extLst>
              </p:cNvPr>
              <p:cNvCxnSpPr>
                <a:cxnSpLocks/>
              </p:cNvCxnSpPr>
              <p:nvPr/>
            </p:nvCxnSpPr>
            <p:spPr>
              <a:xfrm>
                <a:off x="7717159" y="3656618"/>
                <a:ext cx="0" cy="1048433"/>
              </a:xfrm>
              <a:prstGeom prst="line">
                <a:avLst/>
              </a:prstGeom>
              <a:ln w="1301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C7A252-D898-A34D-B159-1178B96BB144}"/>
                  </a:ext>
                </a:extLst>
              </p:cNvPr>
              <p:cNvCxnSpPr>
                <a:cxnSpLocks/>
              </p:cNvCxnSpPr>
              <p:nvPr/>
            </p:nvCxnSpPr>
            <p:spPr>
              <a:xfrm>
                <a:off x="4725825" y="4684254"/>
                <a:ext cx="3059394" cy="0"/>
              </a:xfrm>
              <a:prstGeom prst="line">
                <a:avLst/>
              </a:prstGeom>
              <a:ln w="130175"/>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180E5B19-2E0B-374C-90C4-8806418B6529}"/>
                </a:ext>
              </a:extLst>
            </p:cNvPr>
            <p:cNvSpPr txBox="1"/>
            <p:nvPr/>
          </p:nvSpPr>
          <p:spPr>
            <a:xfrm>
              <a:off x="6237634" y="1599744"/>
              <a:ext cx="14716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Input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data</a:t>
              </a:r>
            </a:p>
          </p:txBody>
        </p:sp>
        <p:sp>
          <p:nvSpPr>
            <p:cNvPr id="55" name="TextBox 54">
              <a:extLst>
                <a:ext uri="{FF2B5EF4-FFF2-40B4-BE49-F238E27FC236}">
                  <a16:creationId xmlns:a16="http://schemas.microsoft.com/office/drawing/2014/main" id="{05992D65-DAB3-5946-8C97-AA78536DB70C}"/>
                </a:ext>
              </a:extLst>
            </p:cNvPr>
            <p:cNvSpPr txBox="1"/>
            <p:nvPr/>
          </p:nvSpPr>
          <p:spPr>
            <a:xfrm>
              <a:off x="7719473" y="2882485"/>
              <a:ext cx="133795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structure</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F57E35C9-6A29-E346-908F-792655E8B923}"/>
                </a:ext>
              </a:extLst>
            </p:cNvPr>
            <p:cNvSpPr txBox="1"/>
            <p:nvPr/>
          </p:nvSpPr>
          <p:spPr>
            <a:xfrm>
              <a:off x="8861321" y="1415079"/>
              <a:ext cx="210940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Downstream</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task</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prediction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C70E7D81-67A2-0F40-B738-67EC96047237}"/>
                </a:ext>
              </a:extLst>
            </p:cNvPr>
            <p:cNvSpPr/>
            <p:nvPr/>
          </p:nvSpPr>
          <p:spPr>
            <a:xfrm>
              <a:off x="7108572" y="4954889"/>
              <a:ext cx="25556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Graph</a:t>
              </a:r>
              <a:r>
                <a:rPr kumimoji="0" lang="zh-CN" altLang="en-US"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embeddings</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B2E888F7-3507-BF4C-8334-F0339F55046A}"/>
                </a:ext>
              </a:extLst>
            </p:cNvPr>
            <p:cNvSpPr/>
            <p:nvPr/>
          </p:nvSpPr>
          <p:spPr>
            <a:xfrm>
              <a:off x="6651932" y="5570745"/>
              <a:ext cx="40446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Repeat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until</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condition</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satisfied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2E304BC0-66BA-6344-A31D-21C513180D8D}"/>
              </a:ext>
            </a:extLst>
          </p:cNvPr>
          <p:cNvSpPr txBox="1"/>
          <p:nvPr/>
        </p:nvSpPr>
        <p:spPr>
          <a:xfrm>
            <a:off x="5527873" y="456413"/>
            <a:ext cx="545444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 sketch of the </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rPr>
              <a:t>IDGL</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framework</a:t>
            </a:r>
          </a:p>
        </p:txBody>
      </p:sp>
    </p:spTree>
    <p:extLst>
      <p:ext uri="{BB962C8B-B14F-4D97-AF65-F5344CB8AC3E}">
        <p14:creationId xmlns:p14="http://schemas.microsoft.com/office/powerpoint/2010/main" val="27566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580"/>
    </mc:Choice>
    <mc:Fallback xmlns="">
      <p:transition spd="slow" advTm="595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78F336-3CEE-2C44-8E6A-15BC894AC98B}"/>
              </a:ext>
            </a:extLst>
          </p:cNvPr>
          <p:cNvPicPr>
            <a:picLocks noChangeAspect="1"/>
          </p:cNvPicPr>
          <p:nvPr/>
        </p:nvPicPr>
        <p:blipFill>
          <a:blip r:embed="rId3"/>
          <a:stretch>
            <a:fillRect/>
          </a:stretch>
        </p:blipFill>
        <p:spPr>
          <a:xfrm>
            <a:off x="4970030" y="1581605"/>
            <a:ext cx="6669743" cy="775778"/>
          </a:xfrm>
          <a:prstGeom prst="rect">
            <a:avLst/>
          </a:prstGeom>
        </p:spPr>
      </p:pic>
      <p:pic>
        <p:nvPicPr>
          <p:cNvPr id="10" name="Picture 9">
            <a:extLst>
              <a:ext uri="{FF2B5EF4-FFF2-40B4-BE49-F238E27FC236}">
                <a16:creationId xmlns:a16="http://schemas.microsoft.com/office/drawing/2014/main" id="{7EF240FE-BEFE-EB49-B343-B45510242963}"/>
              </a:ext>
            </a:extLst>
          </p:cNvPr>
          <p:cNvPicPr>
            <a:picLocks noChangeAspect="1"/>
          </p:cNvPicPr>
          <p:nvPr/>
        </p:nvPicPr>
        <p:blipFill>
          <a:blip r:embed="rId4"/>
          <a:stretch>
            <a:fillRect/>
          </a:stretch>
        </p:blipFill>
        <p:spPr>
          <a:xfrm>
            <a:off x="5138020" y="3990190"/>
            <a:ext cx="2312161" cy="1085175"/>
          </a:xfrm>
          <a:prstGeom prst="rect">
            <a:avLst/>
          </a:prstGeom>
        </p:spPr>
      </p:pic>
      <p:sp>
        <p:nvSpPr>
          <p:cNvPr id="18" name="Rectangle 17">
            <a:extLst>
              <a:ext uri="{FF2B5EF4-FFF2-40B4-BE49-F238E27FC236}">
                <a16:creationId xmlns:a16="http://schemas.microsoft.com/office/drawing/2014/main" id="{C165BD2E-D791-8240-BD89-97567554B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CF4C691B-FC71-444A-BF42-7290213CB9D3}"/>
              </a:ext>
            </a:extLst>
          </p:cNvPr>
          <p:cNvSpPr>
            <a:spLocks noGrp="1"/>
          </p:cNvSpPr>
          <p:nvPr>
            <p:ph type="title"/>
          </p:nvPr>
        </p:nvSpPr>
        <p:spPr>
          <a:xfrm>
            <a:off x="258183" y="679179"/>
            <a:ext cx="4163210" cy="1607060"/>
          </a:xfrm>
          <a:noFill/>
          <a:ln w="19050">
            <a:solidFill>
              <a:schemeClr val="tx1"/>
            </a:solidFill>
          </a:ln>
        </p:spPr>
        <p:txBody>
          <a:bodyPr wrap="square" anchor="ctr">
            <a:normAutofit/>
          </a:bodyPr>
          <a:lstStyle/>
          <a:p>
            <a:pPr algn="ctr"/>
            <a:r>
              <a:rPr lang="en-US" sz="3600" dirty="0"/>
              <a:t>Graph </a:t>
            </a:r>
            <a:r>
              <a:rPr lang="en-US" altLang="zh-CN" sz="3600" dirty="0"/>
              <a:t>L</a:t>
            </a:r>
            <a:r>
              <a:rPr lang="en-US" sz="3600" dirty="0"/>
              <a:t>earning as Similarity Metric Learning</a:t>
            </a:r>
          </a:p>
        </p:txBody>
      </p:sp>
      <p:sp>
        <p:nvSpPr>
          <p:cNvPr id="20" name="Content Placeholder 2">
            <a:extLst>
              <a:ext uri="{FF2B5EF4-FFF2-40B4-BE49-F238E27FC236}">
                <a16:creationId xmlns:a16="http://schemas.microsoft.com/office/drawing/2014/main" id="{88CCF990-68D8-C540-8EDB-B475F15C5887}"/>
              </a:ext>
            </a:extLst>
          </p:cNvPr>
          <p:cNvSpPr>
            <a:spLocks noGrp="1"/>
          </p:cNvSpPr>
          <p:nvPr>
            <p:ph idx="1"/>
          </p:nvPr>
        </p:nvSpPr>
        <p:spPr>
          <a:xfrm>
            <a:off x="34934" y="2704592"/>
            <a:ext cx="4573334" cy="3991630"/>
          </a:xfrm>
        </p:spPr>
        <p:txBody>
          <a:bodyPr>
            <a:normAutofit/>
          </a:bodyPr>
          <a:lstStyle/>
          <a:p>
            <a:r>
              <a:rPr lang="en-US" dirty="0"/>
              <a:t>Graph </a:t>
            </a:r>
            <a:r>
              <a:rPr lang="en-US" dirty="0">
                <a:solidFill>
                  <a:srgbClr val="FF0000"/>
                </a:solidFill>
              </a:rPr>
              <a:t>similarity metric </a:t>
            </a:r>
            <a:r>
              <a:rPr lang="en-US" dirty="0"/>
              <a:t>learning.</a:t>
            </a:r>
          </a:p>
          <a:p>
            <a:r>
              <a:rPr lang="en-US" dirty="0"/>
              <a:t>Graph </a:t>
            </a:r>
            <a:r>
              <a:rPr lang="en-US" dirty="0" err="1">
                <a:solidFill>
                  <a:srgbClr val="FF0000"/>
                </a:solidFill>
              </a:rPr>
              <a:t>sparsification</a:t>
            </a:r>
            <a:r>
              <a:rPr lang="en-US" dirty="0"/>
              <a:t> via </a:t>
            </a:r>
            <a:r>
              <a:rPr lang="en-US" dirty="0" err="1"/>
              <a:t>ɛ</a:t>
            </a:r>
            <a:r>
              <a:rPr lang="en-US" dirty="0"/>
              <a:t>-neighborhood. </a:t>
            </a:r>
          </a:p>
          <a:p>
            <a:r>
              <a:rPr lang="en-US" dirty="0"/>
              <a:t>Obtaining a symmetric sparse non-negative </a:t>
            </a:r>
            <a:r>
              <a:rPr lang="en-US" dirty="0">
                <a:solidFill>
                  <a:srgbClr val="FF0000"/>
                </a:solidFill>
              </a:rPr>
              <a:t>adjacency matrix</a:t>
            </a:r>
            <a:r>
              <a:rPr lang="en-US" dirty="0"/>
              <a:t>.</a:t>
            </a:r>
          </a:p>
        </p:txBody>
      </p:sp>
      <p:grpSp>
        <p:nvGrpSpPr>
          <p:cNvPr id="21" name="Group 20">
            <a:extLst>
              <a:ext uri="{FF2B5EF4-FFF2-40B4-BE49-F238E27FC236}">
                <a16:creationId xmlns:a16="http://schemas.microsoft.com/office/drawing/2014/main" id="{52C8E252-E20D-F84B-81D2-AE7550418F39}"/>
              </a:ext>
            </a:extLst>
          </p:cNvPr>
          <p:cNvGrpSpPr/>
          <p:nvPr/>
        </p:nvGrpSpPr>
        <p:grpSpPr>
          <a:xfrm>
            <a:off x="4777820" y="2286239"/>
            <a:ext cx="6893345" cy="1142884"/>
            <a:chOff x="4777820" y="2023772"/>
            <a:chExt cx="6893345" cy="1142884"/>
          </a:xfrm>
        </p:grpSpPr>
        <p:sp>
          <p:nvSpPr>
            <p:cNvPr id="25" name="TextBox 24">
              <a:extLst>
                <a:ext uri="{FF2B5EF4-FFF2-40B4-BE49-F238E27FC236}">
                  <a16:creationId xmlns:a16="http://schemas.microsoft.com/office/drawing/2014/main" id="{A561A47B-C2D3-2348-8568-A4387D21870A}"/>
                </a:ext>
              </a:extLst>
            </p:cNvPr>
            <p:cNvSpPr txBox="1"/>
            <p:nvPr/>
          </p:nvSpPr>
          <p:spPr>
            <a:xfrm>
              <a:off x="7679880" y="2335659"/>
              <a:ext cx="39912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 independent weight vectors</a:t>
              </a:r>
            </a:p>
          </p:txBody>
        </p:sp>
        <p:sp>
          <p:nvSpPr>
            <p:cNvPr id="26" name="TextBox 25">
              <a:extLst>
                <a:ext uri="{FF2B5EF4-FFF2-40B4-BE49-F238E27FC236}">
                  <a16:creationId xmlns:a16="http://schemas.microsoft.com/office/drawing/2014/main" id="{5EB4457F-9000-A64B-BE18-D9D2D4844413}"/>
                </a:ext>
              </a:extLst>
            </p:cNvPr>
            <p:cNvSpPr txBox="1"/>
            <p:nvPr/>
          </p:nvSpPr>
          <p:spPr>
            <a:xfrm>
              <a:off x="4777820" y="2335659"/>
              <a:ext cx="238039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Similarity for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perspective</a:t>
              </a:r>
            </a:p>
          </p:txBody>
        </p:sp>
        <p:cxnSp>
          <p:nvCxnSpPr>
            <p:cNvPr id="31" name="Straight Arrow Connector 30">
              <a:extLst>
                <a:ext uri="{FF2B5EF4-FFF2-40B4-BE49-F238E27FC236}">
                  <a16:creationId xmlns:a16="http://schemas.microsoft.com/office/drawing/2014/main" id="{CD0242CB-A65D-D34A-BF8D-9D464E52C8AE}"/>
                </a:ext>
              </a:extLst>
            </p:cNvPr>
            <p:cNvCxnSpPr>
              <a:cxnSpLocks/>
            </p:cNvCxnSpPr>
            <p:nvPr/>
          </p:nvCxnSpPr>
          <p:spPr>
            <a:xfrm flipH="1" flipV="1">
              <a:off x="5540188" y="2094916"/>
              <a:ext cx="193637" cy="347209"/>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D041B0-4CF4-9143-AAEE-AC5650DFE767}"/>
                </a:ext>
              </a:extLst>
            </p:cNvPr>
            <p:cNvCxnSpPr>
              <a:cxnSpLocks/>
            </p:cNvCxnSpPr>
            <p:nvPr/>
          </p:nvCxnSpPr>
          <p:spPr>
            <a:xfrm flipV="1">
              <a:off x="9585064" y="2023772"/>
              <a:ext cx="193637" cy="418354"/>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B4A2275-64EA-3D43-8BE5-71334DA5E227}"/>
              </a:ext>
            </a:extLst>
          </p:cNvPr>
          <p:cNvGrpSpPr/>
          <p:nvPr/>
        </p:nvGrpSpPr>
        <p:grpSpPr>
          <a:xfrm>
            <a:off x="5138020" y="4061050"/>
            <a:ext cx="6726939" cy="2232231"/>
            <a:chOff x="5138020" y="3967913"/>
            <a:chExt cx="6726939" cy="2232231"/>
          </a:xfrm>
        </p:grpSpPr>
        <p:pic>
          <p:nvPicPr>
            <p:cNvPr id="38" name="Picture 37">
              <a:extLst>
                <a:ext uri="{FF2B5EF4-FFF2-40B4-BE49-F238E27FC236}">
                  <a16:creationId xmlns:a16="http://schemas.microsoft.com/office/drawing/2014/main" id="{14340240-BA17-964B-AC3A-BB631B123C5A}"/>
                </a:ext>
              </a:extLst>
            </p:cNvPr>
            <p:cNvPicPr>
              <a:picLocks noChangeAspect="1"/>
            </p:cNvPicPr>
            <p:nvPr/>
          </p:nvPicPr>
          <p:blipFill>
            <a:blip r:embed="rId5"/>
            <a:stretch>
              <a:fillRect/>
            </a:stretch>
          </p:blipFill>
          <p:spPr>
            <a:xfrm>
              <a:off x="7933905" y="3967913"/>
              <a:ext cx="3931054" cy="943454"/>
            </a:xfrm>
            <a:prstGeom prst="rect">
              <a:avLst/>
            </a:prstGeom>
          </p:spPr>
        </p:pic>
        <p:sp>
          <p:nvSpPr>
            <p:cNvPr id="34" name="TextBox 33">
              <a:extLst>
                <a:ext uri="{FF2B5EF4-FFF2-40B4-BE49-F238E27FC236}">
                  <a16:creationId xmlns:a16="http://schemas.microsoft.com/office/drawing/2014/main" id="{875980BA-14B9-C342-92BA-3D0C961D3549}"/>
                </a:ext>
              </a:extLst>
            </p:cNvPr>
            <p:cNvSpPr txBox="1"/>
            <p:nvPr/>
          </p:nvSpPr>
          <p:spPr>
            <a:xfrm>
              <a:off x="5138020" y="5369146"/>
              <a:ext cx="26182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Taking average of m similarity scores</a:t>
              </a:r>
            </a:p>
          </p:txBody>
        </p:sp>
        <p:cxnSp>
          <p:nvCxnSpPr>
            <p:cNvPr id="35" name="Straight Arrow Connector 34">
              <a:extLst>
                <a:ext uri="{FF2B5EF4-FFF2-40B4-BE49-F238E27FC236}">
                  <a16:creationId xmlns:a16="http://schemas.microsoft.com/office/drawing/2014/main" id="{87AE776C-BA42-6049-A6CA-06F863534F63}"/>
                </a:ext>
              </a:extLst>
            </p:cNvPr>
            <p:cNvCxnSpPr>
              <a:cxnSpLocks/>
              <a:endCxn id="10" idx="2"/>
            </p:cNvCxnSpPr>
            <p:nvPr/>
          </p:nvCxnSpPr>
          <p:spPr>
            <a:xfrm flipV="1">
              <a:off x="6231188" y="4982228"/>
              <a:ext cx="62913" cy="464823"/>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BD51CF-5573-194D-AC21-B7054672B26B}"/>
                </a:ext>
              </a:extLst>
            </p:cNvPr>
            <p:cNvSpPr txBox="1"/>
            <p:nvPr/>
          </p:nvSpPr>
          <p:spPr>
            <a:xfrm>
              <a:off x="8424622" y="5369147"/>
              <a:ext cx="342963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Symmetric sparse non-negative adjacency matrix</a:t>
              </a:r>
            </a:p>
          </p:txBody>
        </p:sp>
        <p:cxnSp>
          <p:nvCxnSpPr>
            <p:cNvPr id="37" name="Straight Arrow Connector 36">
              <a:extLst>
                <a:ext uri="{FF2B5EF4-FFF2-40B4-BE49-F238E27FC236}">
                  <a16:creationId xmlns:a16="http://schemas.microsoft.com/office/drawing/2014/main" id="{7C9FDE62-65FF-7C4C-A2C2-D7EA5E85E1DF}"/>
                </a:ext>
              </a:extLst>
            </p:cNvPr>
            <p:cNvCxnSpPr>
              <a:cxnSpLocks/>
            </p:cNvCxnSpPr>
            <p:nvPr/>
          </p:nvCxnSpPr>
          <p:spPr>
            <a:xfrm flipH="1" flipV="1">
              <a:off x="9451816" y="4982229"/>
              <a:ext cx="133248" cy="464822"/>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6166A906-24E0-E14D-A6B2-BA356C803045}"/>
              </a:ext>
            </a:extLst>
          </p:cNvPr>
          <p:cNvSpPr/>
          <p:nvPr/>
        </p:nvSpPr>
        <p:spPr>
          <a:xfrm>
            <a:off x="4863853" y="769582"/>
            <a:ext cx="645644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Multi-head weighted cosine similarity</a:t>
            </a:r>
          </a:p>
        </p:txBody>
      </p:sp>
    </p:spTree>
    <p:extLst>
      <p:ext uri="{BB962C8B-B14F-4D97-AF65-F5344CB8AC3E}">
        <p14:creationId xmlns:p14="http://schemas.microsoft.com/office/powerpoint/2010/main" val="3589223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68"/>
    </mc:Choice>
    <mc:Fallback xmlns="">
      <p:transition spd="slow" advTm="54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197B82-C24A-AB48-AD3D-A658EA128564}"/>
              </a:ext>
            </a:extLst>
          </p:cNvPr>
          <p:cNvPicPr>
            <a:picLocks noChangeAspect="1"/>
          </p:cNvPicPr>
          <p:nvPr/>
        </p:nvPicPr>
        <p:blipFill>
          <a:blip r:embed="rId3"/>
          <a:stretch>
            <a:fillRect/>
          </a:stretch>
        </p:blipFill>
        <p:spPr>
          <a:xfrm>
            <a:off x="4963172" y="3365245"/>
            <a:ext cx="6882075" cy="623590"/>
          </a:xfrm>
          <a:prstGeom prst="rect">
            <a:avLst/>
          </a:prstGeom>
        </p:spPr>
      </p:pic>
      <p:sp>
        <p:nvSpPr>
          <p:cNvPr id="15" name="Rectangle 14">
            <a:extLst>
              <a:ext uri="{FF2B5EF4-FFF2-40B4-BE49-F238E27FC236}">
                <a16:creationId xmlns:a16="http://schemas.microsoft.com/office/drawing/2014/main" id="{42D1E978-FD51-3443-BE8F-1FB36E3DE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11BD7097-7422-5044-89BB-D20576118759}"/>
              </a:ext>
            </a:extLst>
          </p:cNvPr>
          <p:cNvSpPr>
            <a:spLocks noGrp="1"/>
          </p:cNvSpPr>
          <p:nvPr>
            <p:ph type="title"/>
          </p:nvPr>
        </p:nvSpPr>
        <p:spPr>
          <a:xfrm>
            <a:off x="236667" y="649774"/>
            <a:ext cx="4184726" cy="1607060"/>
          </a:xfrm>
          <a:noFill/>
          <a:ln w="19050">
            <a:solidFill>
              <a:schemeClr val="tx1"/>
            </a:solidFill>
          </a:ln>
        </p:spPr>
        <p:txBody>
          <a:bodyPr wrap="square" anchor="ctr">
            <a:normAutofit/>
          </a:bodyPr>
          <a:lstStyle/>
          <a:p>
            <a:pPr algn="ctr"/>
            <a:r>
              <a:rPr lang="en-US" sz="3600" dirty="0"/>
              <a:t>Incorporating the Initial Graph Structure</a:t>
            </a:r>
          </a:p>
        </p:txBody>
      </p:sp>
      <p:sp>
        <p:nvSpPr>
          <p:cNvPr id="19" name="Content Placeholder 2">
            <a:extLst>
              <a:ext uri="{FF2B5EF4-FFF2-40B4-BE49-F238E27FC236}">
                <a16:creationId xmlns:a16="http://schemas.microsoft.com/office/drawing/2014/main" id="{6F60AF40-7643-A649-BFA0-F552CF42DAF1}"/>
              </a:ext>
            </a:extLst>
          </p:cNvPr>
          <p:cNvSpPr>
            <a:spLocks noGrp="1"/>
          </p:cNvSpPr>
          <p:nvPr>
            <p:ph idx="1"/>
          </p:nvPr>
        </p:nvSpPr>
        <p:spPr>
          <a:xfrm>
            <a:off x="34940" y="2704592"/>
            <a:ext cx="4654293" cy="4153408"/>
          </a:xfrm>
        </p:spPr>
        <p:txBody>
          <a:bodyPr>
            <a:normAutofit/>
          </a:bodyPr>
          <a:lstStyle/>
          <a:p>
            <a:r>
              <a:rPr lang="en-US" dirty="0"/>
              <a:t>Assumption: optimized graph structure is potentially a </a:t>
            </a:r>
            <a:r>
              <a:rPr lang="en-US" dirty="0">
                <a:solidFill>
                  <a:srgbClr val="FF0000"/>
                </a:solidFill>
              </a:rPr>
              <a:t>shift</a:t>
            </a:r>
            <a:r>
              <a:rPr lang="en-US" dirty="0"/>
              <a:t> from the initial graph structure.</a:t>
            </a:r>
          </a:p>
          <a:p>
            <a:r>
              <a:rPr lang="en-US" dirty="0"/>
              <a:t>We combine the learned graph with the </a:t>
            </a:r>
            <a:r>
              <a:rPr lang="en-US" dirty="0">
                <a:solidFill>
                  <a:srgbClr val="FF0000"/>
                </a:solidFill>
              </a:rPr>
              <a:t>initial graph</a:t>
            </a:r>
            <a:r>
              <a:rPr lang="en-US" dirty="0"/>
              <a:t>.</a:t>
            </a:r>
          </a:p>
          <a:p>
            <a:r>
              <a:rPr lang="en-US" dirty="0"/>
              <a:t>If such an initial graph is not available, we instead use a </a:t>
            </a:r>
            <a:r>
              <a:rPr lang="en-US" dirty="0" err="1">
                <a:solidFill>
                  <a:srgbClr val="FF0000"/>
                </a:solidFill>
              </a:rPr>
              <a:t>kNN</a:t>
            </a:r>
            <a:r>
              <a:rPr lang="en-US" dirty="0">
                <a:solidFill>
                  <a:srgbClr val="FF0000"/>
                </a:solidFill>
              </a:rPr>
              <a:t> graph</a:t>
            </a:r>
            <a:r>
              <a:rPr lang="en-US" dirty="0"/>
              <a:t>. </a:t>
            </a:r>
          </a:p>
          <a:p>
            <a:endParaRPr lang="en-US" sz="2600" dirty="0"/>
          </a:p>
        </p:txBody>
      </p:sp>
      <p:sp>
        <p:nvSpPr>
          <p:cNvPr id="20" name="Rectangle 19">
            <a:extLst>
              <a:ext uri="{FF2B5EF4-FFF2-40B4-BE49-F238E27FC236}">
                <a16:creationId xmlns:a16="http://schemas.microsoft.com/office/drawing/2014/main" id="{C555E9CB-3426-484F-9919-927E0B69ADA6}"/>
              </a:ext>
            </a:extLst>
          </p:cNvPr>
          <p:cNvSpPr/>
          <p:nvPr/>
        </p:nvSpPr>
        <p:spPr>
          <a:xfrm>
            <a:off x="4767032" y="769582"/>
            <a:ext cx="732814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Learning a </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shift</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from the initial graph structure</a:t>
            </a:r>
          </a:p>
        </p:txBody>
      </p:sp>
      <p:grpSp>
        <p:nvGrpSpPr>
          <p:cNvPr id="21" name="Group 20">
            <a:extLst>
              <a:ext uri="{FF2B5EF4-FFF2-40B4-BE49-F238E27FC236}">
                <a16:creationId xmlns:a16="http://schemas.microsoft.com/office/drawing/2014/main" id="{40FEBF74-0258-1749-92A6-711D47BD2EAF}"/>
              </a:ext>
            </a:extLst>
          </p:cNvPr>
          <p:cNvGrpSpPr/>
          <p:nvPr/>
        </p:nvGrpSpPr>
        <p:grpSpPr>
          <a:xfrm>
            <a:off x="4971375" y="2085462"/>
            <a:ext cx="6532120" cy="4102476"/>
            <a:chOff x="4971375" y="1949995"/>
            <a:chExt cx="6532120" cy="4102476"/>
          </a:xfrm>
        </p:grpSpPr>
        <p:sp>
          <p:nvSpPr>
            <p:cNvPr id="34" name="TextBox 33">
              <a:extLst>
                <a:ext uri="{FF2B5EF4-FFF2-40B4-BE49-F238E27FC236}">
                  <a16:creationId xmlns:a16="http://schemas.microsoft.com/office/drawing/2014/main" id="{05D6CAE5-CC92-0C4A-AC57-59F3ACED1E06}"/>
                </a:ext>
              </a:extLst>
            </p:cNvPr>
            <p:cNvSpPr txBox="1"/>
            <p:nvPr/>
          </p:nvSpPr>
          <p:spPr>
            <a:xfrm>
              <a:off x="7805560" y="5590806"/>
              <a:ext cx="369793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the degree matrix</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of</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26" name="Straight Arrow Connector 25">
              <a:extLst>
                <a:ext uri="{FF2B5EF4-FFF2-40B4-BE49-F238E27FC236}">
                  <a16:creationId xmlns:a16="http://schemas.microsoft.com/office/drawing/2014/main" id="{FF21696C-A78D-FD4B-BF72-F3D2DEF38559}"/>
                </a:ext>
              </a:extLst>
            </p:cNvPr>
            <p:cNvCxnSpPr>
              <a:cxnSpLocks/>
            </p:cNvCxnSpPr>
            <p:nvPr/>
          </p:nvCxnSpPr>
          <p:spPr>
            <a:xfrm>
              <a:off x="6210316" y="2865578"/>
              <a:ext cx="0" cy="372540"/>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E69B36-B8F5-4543-8C46-B0E3CFC3E04A}"/>
                </a:ext>
              </a:extLst>
            </p:cNvPr>
            <p:cNvSpPr txBox="1"/>
            <p:nvPr/>
          </p:nvSpPr>
          <p:spPr>
            <a:xfrm>
              <a:off x="5465004" y="1949995"/>
              <a:ext cx="170297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Initial graph structure</a:t>
              </a:r>
            </a:p>
          </p:txBody>
        </p:sp>
        <p:sp>
          <p:nvSpPr>
            <p:cNvPr id="28" name="TextBox 27">
              <a:extLst>
                <a:ext uri="{FF2B5EF4-FFF2-40B4-BE49-F238E27FC236}">
                  <a16:creationId xmlns:a16="http://schemas.microsoft.com/office/drawing/2014/main" id="{9D67264A-3D57-E946-B439-52CDACF53BE5}"/>
                </a:ext>
              </a:extLst>
            </p:cNvPr>
            <p:cNvSpPr txBox="1"/>
            <p:nvPr/>
          </p:nvSpPr>
          <p:spPr>
            <a:xfrm>
              <a:off x="7854543" y="1955079"/>
              <a:ext cx="358082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Learned graph structure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iteration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A38B50F0-24C7-814D-A482-974E34D8258E}"/>
                </a:ext>
              </a:extLst>
            </p:cNvPr>
            <p:cNvCxnSpPr>
              <a:cxnSpLocks/>
            </p:cNvCxnSpPr>
            <p:nvPr/>
          </p:nvCxnSpPr>
          <p:spPr>
            <a:xfrm>
              <a:off x="8739942" y="2859167"/>
              <a:ext cx="0" cy="364822"/>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CF8F1B2-8E9B-1D4D-B506-C4513F9BC1AD}"/>
                </a:ext>
              </a:extLst>
            </p:cNvPr>
            <p:cNvSpPr txBox="1"/>
            <p:nvPr/>
          </p:nvSpPr>
          <p:spPr>
            <a:xfrm>
              <a:off x="4971375" y="4412403"/>
              <a:ext cx="169033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Normalized adjacency matrix</a:t>
              </a:r>
            </a:p>
          </p:txBody>
        </p:sp>
        <p:cxnSp>
          <p:nvCxnSpPr>
            <p:cNvPr id="32" name="Straight Arrow Connector 31">
              <a:extLst>
                <a:ext uri="{FF2B5EF4-FFF2-40B4-BE49-F238E27FC236}">
                  <a16:creationId xmlns:a16="http://schemas.microsoft.com/office/drawing/2014/main" id="{BE794AED-AE1B-EC4F-90EF-93A312DF76B7}"/>
                </a:ext>
              </a:extLst>
            </p:cNvPr>
            <p:cNvCxnSpPr>
              <a:cxnSpLocks/>
            </p:cNvCxnSpPr>
            <p:nvPr/>
          </p:nvCxnSpPr>
          <p:spPr>
            <a:xfrm flipH="1" flipV="1">
              <a:off x="5260491" y="3850724"/>
              <a:ext cx="290457" cy="561680"/>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2FDAA59F-E5F5-F24C-875A-90C2046E6ADE}"/>
              </a:ext>
            </a:extLst>
          </p:cNvPr>
          <p:cNvPicPr>
            <a:picLocks noChangeAspect="1"/>
          </p:cNvPicPr>
          <p:nvPr/>
        </p:nvPicPr>
        <p:blipFill>
          <a:blip r:embed="rId4"/>
          <a:stretch>
            <a:fillRect/>
          </a:stretch>
        </p:blipFill>
        <p:spPr>
          <a:xfrm>
            <a:off x="7057017" y="4947234"/>
            <a:ext cx="4615022" cy="534146"/>
          </a:xfrm>
          <a:prstGeom prst="rect">
            <a:avLst/>
          </a:prstGeom>
        </p:spPr>
      </p:pic>
      <p:pic>
        <p:nvPicPr>
          <p:cNvPr id="8" name="Picture 7">
            <a:extLst>
              <a:ext uri="{FF2B5EF4-FFF2-40B4-BE49-F238E27FC236}">
                <a16:creationId xmlns:a16="http://schemas.microsoft.com/office/drawing/2014/main" id="{C53A8090-0228-924F-B9E9-5B4AC97D9C0A}"/>
              </a:ext>
            </a:extLst>
          </p:cNvPr>
          <p:cNvPicPr>
            <a:picLocks noChangeAspect="1"/>
          </p:cNvPicPr>
          <p:nvPr/>
        </p:nvPicPr>
        <p:blipFill>
          <a:blip r:embed="rId5"/>
          <a:stretch>
            <a:fillRect/>
          </a:stretch>
        </p:blipFill>
        <p:spPr>
          <a:xfrm>
            <a:off x="7382483" y="5833406"/>
            <a:ext cx="462422" cy="255012"/>
          </a:xfrm>
          <a:prstGeom prst="rect">
            <a:avLst/>
          </a:prstGeom>
        </p:spPr>
      </p:pic>
      <p:pic>
        <p:nvPicPr>
          <p:cNvPr id="9" name="Picture 8">
            <a:extLst>
              <a:ext uri="{FF2B5EF4-FFF2-40B4-BE49-F238E27FC236}">
                <a16:creationId xmlns:a16="http://schemas.microsoft.com/office/drawing/2014/main" id="{4CD1EB32-7513-FE47-9804-4B065D62ACE4}"/>
              </a:ext>
            </a:extLst>
          </p:cNvPr>
          <p:cNvPicPr>
            <a:picLocks noChangeAspect="1"/>
          </p:cNvPicPr>
          <p:nvPr/>
        </p:nvPicPr>
        <p:blipFill>
          <a:blip r:embed="rId6"/>
          <a:stretch>
            <a:fillRect/>
          </a:stretch>
        </p:blipFill>
        <p:spPr>
          <a:xfrm>
            <a:off x="10744142" y="5779651"/>
            <a:ext cx="508347" cy="293888"/>
          </a:xfrm>
          <a:prstGeom prst="rect">
            <a:avLst/>
          </a:prstGeom>
        </p:spPr>
      </p:pic>
    </p:spTree>
    <p:extLst>
      <p:ext uri="{BB962C8B-B14F-4D97-AF65-F5344CB8AC3E}">
        <p14:creationId xmlns:p14="http://schemas.microsoft.com/office/powerpoint/2010/main" val="2461788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7269"/>
    </mc:Choice>
    <mc:Fallback xmlns="">
      <p:transition spd="slow" advTm="172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FF4B64-AF2B-4E4E-9444-90A40C936ACE}"/>
              </a:ext>
            </a:extLst>
          </p:cNvPr>
          <p:cNvPicPr>
            <a:picLocks noChangeAspect="1"/>
          </p:cNvPicPr>
          <p:nvPr/>
        </p:nvPicPr>
        <p:blipFill>
          <a:blip r:embed="rId3"/>
          <a:stretch>
            <a:fillRect/>
          </a:stretch>
        </p:blipFill>
        <p:spPr>
          <a:xfrm>
            <a:off x="6420537" y="4269472"/>
            <a:ext cx="2809691" cy="585682"/>
          </a:xfrm>
          <a:prstGeom prst="rect">
            <a:avLst/>
          </a:prstGeom>
        </p:spPr>
      </p:pic>
      <p:pic>
        <p:nvPicPr>
          <p:cNvPr id="4" name="Picture 3">
            <a:extLst>
              <a:ext uri="{FF2B5EF4-FFF2-40B4-BE49-F238E27FC236}">
                <a16:creationId xmlns:a16="http://schemas.microsoft.com/office/drawing/2014/main" id="{093C19E8-0B35-EA4B-93FB-487F0614C324}"/>
              </a:ext>
            </a:extLst>
          </p:cNvPr>
          <p:cNvPicPr>
            <a:picLocks noChangeAspect="1"/>
          </p:cNvPicPr>
          <p:nvPr/>
        </p:nvPicPr>
        <p:blipFill>
          <a:blip r:embed="rId4"/>
          <a:stretch>
            <a:fillRect/>
          </a:stretch>
        </p:blipFill>
        <p:spPr>
          <a:xfrm>
            <a:off x="6431037" y="3467509"/>
            <a:ext cx="4128896" cy="627970"/>
          </a:xfrm>
          <a:prstGeom prst="rect">
            <a:avLst/>
          </a:prstGeom>
        </p:spPr>
      </p:pic>
      <p:sp>
        <p:nvSpPr>
          <p:cNvPr id="23" name="Rectangle 22">
            <a:extLst>
              <a:ext uri="{FF2B5EF4-FFF2-40B4-BE49-F238E27FC236}">
                <a16:creationId xmlns:a16="http://schemas.microsoft.com/office/drawing/2014/main" id="{FC9B056D-C051-7348-AE6A-AF2EC4147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AB9E90FC-A1C1-7C43-8F60-DD80ECC4852A}"/>
              </a:ext>
            </a:extLst>
          </p:cNvPr>
          <p:cNvSpPr>
            <a:spLocks noGrp="1"/>
          </p:cNvSpPr>
          <p:nvPr>
            <p:ph type="title"/>
          </p:nvPr>
        </p:nvSpPr>
        <p:spPr>
          <a:xfrm>
            <a:off x="236667" y="639016"/>
            <a:ext cx="4184725" cy="1607060"/>
          </a:xfrm>
          <a:noFill/>
          <a:ln w="19050">
            <a:solidFill>
              <a:schemeClr val="tx1"/>
            </a:solidFill>
          </a:ln>
        </p:spPr>
        <p:txBody>
          <a:bodyPr wrap="square" anchor="ctr">
            <a:normAutofit/>
          </a:bodyPr>
          <a:lstStyle/>
          <a:p>
            <a:pPr algn="ctr"/>
            <a:r>
              <a:rPr lang="en-US" sz="3600" dirty="0"/>
              <a:t>Graph Node Embeddings and Prediction</a:t>
            </a:r>
          </a:p>
        </p:txBody>
      </p:sp>
      <p:sp>
        <p:nvSpPr>
          <p:cNvPr id="25" name="Content Placeholder 2">
            <a:extLst>
              <a:ext uri="{FF2B5EF4-FFF2-40B4-BE49-F238E27FC236}">
                <a16:creationId xmlns:a16="http://schemas.microsoft.com/office/drawing/2014/main" id="{972DE15F-6D26-A444-A4FC-FCB33A2B8E4E}"/>
              </a:ext>
            </a:extLst>
          </p:cNvPr>
          <p:cNvSpPr>
            <a:spLocks noGrp="1"/>
          </p:cNvSpPr>
          <p:nvPr>
            <p:ph idx="1"/>
          </p:nvPr>
        </p:nvSpPr>
        <p:spPr>
          <a:xfrm>
            <a:off x="-16778" y="2704592"/>
            <a:ext cx="4671074" cy="4153408"/>
          </a:xfrm>
        </p:spPr>
        <p:txBody>
          <a:bodyPr>
            <a:normAutofit/>
          </a:bodyPr>
          <a:lstStyle/>
          <a:p>
            <a:r>
              <a:rPr lang="en-US" dirty="0"/>
              <a:t>Our graph learning framework is </a:t>
            </a:r>
            <a:r>
              <a:rPr lang="en-US" dirty="0">
                <a:solidFill>
                  <a:srgbClr val="FF0000"/>
                </a:solidFill>
              </a:rPr>
              <a:t>agnostic to various GNNs</a:t>
            </a:r>
            <a:r>
              <a:rPr lang="en-US" dirty="0"/>
              <a:t>.</a:t>
            </a:r>
          </a:p>
          <a:p>
            <a:r>
              <a:rPr lang="en-US" dirty="0"/>
              <a:t>We adopt </a:t>
            </a:r>
            <a:r>
              <a:rPr lang="en-US" dirty="0">
                <a:solidFill>
                  <a:srgbClr val="FF0000"/>
                </a:solidFill>
              </a:rPr>
              <a:t>two-layered GCN </a:t>
            </a:r>
            <a:r>
              <a:rPr lang="en-US" dirty="0"/>
              <a:t>in this work.</a:t>
            </a:r>
          </a:p>
          <a:p>
            <a:pPr lvl="1"/>
            <a:r>
              <a:rPr lang="en-US" sz="2600" dirty="0"/>
              <a:t>First layer: node feature -&gt; node embedding.</a:t>
            </a:r>
          </a:p>
          <a:p>
            <a:pPr lvl="1"/>
            <a:r>
              <a:rPr lang="en-US" sz="2600" dirty="0"/>
              <a:t>Second layer: node embedding -&gt; output space.</a:t>
            </a:r>
          </a:p>
        </p:txBody>
      </p:sp>
      <p:cxnSp>
        <p:nvCxnSpPr>
          <p:cNvPr id="27" name="Straight Arrow Connector 26">
            <a:extLst>
              <a:ext uri="{FF2B5EF4-FFF2-40B4-BE49-F238E27FC236}">
                <a16:creationId xmlns:a16="http://schemas.microsoft.com/office/drawing/2014/main" id="{3BCBC083-157E-D646-86B0-E3AEDBC32FB7}"/>
              </a:ext>
            </a:extLst>
          </p:cNvPr>
          <p:cNvCxnSpPr>
            <a:cxnSpLocks/>
          </p:cNvCxnSpPr>
          <p:nvPr/>
        </p:nvCxnSpPr>
        <p:spPr>
          <a:xfrm>
            <a:off x="10255446" y="2247676"/>
            <a:ext cx="0" cy="349278"/>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510C0F-E0C8-1946-B208-61754D4F1D56}"/>
              </a:ext>
            </a:extLst>
          </p:cNvPr>
          <p:cNvSpPr txBox="1"/>
          <p:nvPr/>
        </p:nvSpPr>
        <p:spPr>
          <a:xfrm>
            <a:off x="9102853" y="1439306"/>
            <a:ext cx="264261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Normalized learned adjacency matrix</a:t>
            </a:r>
          </a:p>
        </p:txBody>
      </p:sp>
      <p:cxnSp>
        <p:nvCxnSpPr>
          <p:cNvPr id="29" name="Straight Arrow Connector 28">
            <a:extLst>
              <a:ext uri="{FF2B5EF4-FFF2-40B4-BE49-F238E27FC236}">
                <a16:creationId xmlns:a16="http://schemas.microsoft.com/office/drawing/2014/main" id="{60BCACF6-5CA8-5643-BBB0-C85CA095099F}"/>
              </a:ext>
            </a:extLst>
          </p:cNvPr>
          <p:cNvCxnSpPr>
            <a:cxnSpLocks/>
          </p:cNvCxnSpPr>
          <p:nvPr/>
        </p:nvCxnSpPr>
        <p:spPr>
          <a:xfrm flipH="1" flipV="1">
            <a:off x="9875520" y="3293516"/>
            <a:ext cx="1439486" cy="487980"/>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3E1A241-FF1D-4B48-989F-5BAB8FB4083B}"/>
              </a:ext>
            </a:extLst>
          </p:cNvPr>
          <p:cNvSpPr txBox="1"/>
          <p:nvPr/>
        </p:nvSpPr>
        <p:spPr>
          <a:xfrm>
            <a:off x="10559933" y="3679980"/>
            <a:ext cx="151014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Raw node feature matrix</a:t>
            </a:r>
          </a:p>
        </p:txBody>
      </p:sp>
      <p:sp>
        <p:nvSpPr>
          <p:cNvPr id="31" name="TextBox 30">
            <a:extLst>
              <a:ext uri="{FF2B5EF4-FFF2-40B4-BE49-F238E27FC236}">
                <a16:creationId xmlns:a16="http://schemas.microsoft.com/office/drawing/2014/main" id="{60702D85-E7A7-3D4A-9C34-6FB90F415082}"/>
              </a:ext>
            </a:extLst>
          </p:cNvPr>
          <p:cNvSpPr txBox="1"/>
          <p:nvPr/>
        </p:nvSpPr>
        <p:spPr>
          <a:xfrm>
            <a:off x="5634411" y="1833086"/>
            <a:ext cx="26426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Node embedding</a:t>
            </a:r>
          </a:p>
        </p:txBody>
      </p:sp>
      <p:cxnSp>
        <p:nvCxnSpPr>
          <p:cNvPr id="32" name="Straight Arrow Connector 31">
            <a:extLst>
              <a:ext uri="{FF2B5EF4-FFF2-40B4-BE49-F238E27FC236}">
                <a16:creationId xmlns:a16="http://schemas.microsoft.com/office/drawing/2014/main" id="{20AE51C8-E3E9-0F48-A2E4-6677B97E9BCF}"/>
              </a:ext>
            </a:extLst>
          </p:cNvPr>
          <p:cNvCxnSpPr>
            <a:cxnSpLocks/>
          </p:cNvCxnSpPr>
          <p:nvPr/>
        </p:nvCxnSpPr>
        <p:spPr>
          <a:xfrm flipV="1">
            <a:off x="6574982" y="2279298"/>
            <a:ext cx="0" cy="399046"/>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867B74-288D-B143-8D58-E7A127A63F50}"/>
              </a:ext>
            </a:extLst>
          </p:cNvPr>
          <p:cNvCxnSpPr>
            <a:cxnSpLocks/>
          </p:cNvCxnSpPr>
          <p:nvPr/>
        </p:nvCxnSpPr>
        <p:spPr>
          <a:xfrm>
            <a:off x="6202407" y="3301748"/>
            <a:ext cx="1209612" cy="389324"/>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F8698B2-C87E-A24F-BC66-16410272485E}"/>
              </a:ext>
            </a:extLst>
          </p:cNvPr>
          <p:cNvSpPr/>
          <p:nvPr/>
        </p:nvSpPr>
        <p:spPr>
          <a:xfrm>
            <a:off x="4683820" y="2410409"/>
            <a:ext cx="181394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Task-dependent output function</a:t>
            </a:r>
          </a:p>
        </p:txBody>
      </p:sp>
      <p:cxnSp>
        <p:nvCxnSpPr>
          <p:cNvPr id="35" name="Straight Arrow Connector 34">
            <a:extLst>
              <a:ext uri="{FF2B5EF4-FFF2-40B4-BE49-F238E27FC236}">
                <a16:creationId xmlns:a16="http://schemas.microsoft.com/office/drawing/2014/main" id="{F7DAED16-8F52-4E42-97DB-23FB190D7184}"/>
              </a:ext>
            </a:extLst>
          </p:cNvPr>
          <p:cNvCxnSpPr>
            <a:cxnSpLocks/>
          </p:cNvCxnSpPr>
          <p:nvPr/>
        </p:nvCxnSpPr>
        <p:spPr>
          <a:xfrm flipV="1">
            <a:off x="8183472" y="4929289"/>
            <a:ext cx="0" cy="631628"/>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419C836-31B8-714D-A78B-A0C06B350CC7}"/>
              </a:ext>
            </a:extLst>
          </p:cNvPr>
          <p:cNvSpPr/>
          <p:nvPr/>
        </p:nvSpPr>
        <p:spPr>
          <a:xfrm>
            <a:off x="7647400" y="5560918"/>
            <a:ext cx="22788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Task-dependent loss function</a:t>
            </a:r>
          </a:p>
        </p:txBody>
      </p:sp>
      <p:sp>
        <p:nvSpPr>
          <p:cNvPr id="37" name="Rectangle 36">
            <a:extLst>
              <a:ext uri="{FF2B5EF4-FFF2-40B4-BE49-F238E27FC236}">
                <a16:creationId xmlns:a16="http://schemas.microsoft.com/office/drawing/2014/main" id="{3469F0F2-C23C-F240-A5D4-BEC44EEAFF58}"/>
              </a:ext>
            </a:extLst>
          </p:cNvPr>
          <p:cNvSpPr/>
          <p:nvPr/>
        </p:nvSpPr>
        <p:spPr>
          <a:xfrm>
            <a:off x="5281111" y="5560917"/>
            <a:ext cx="227885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Task-dependent prediction loss</a:t>
            </a:r>
          </a:p>
        </p:txBody>
      </p:sp>
      <p:cxnSp>
        <p:nvCxnSpPr>
          <p:cNvPr id="38" name="Straight Arrow Connector 37">
            <a:extLst>
              <a:ext uri="{FF2B5EF4-FFF2-40B4-BE49-F238E27FC236}">
                <a16:creationId xmlns:a16="http://schemas.microsoft.com/office/drawing/2014/main" id="{355830AD-71EC-B844-AEFA-1D63FAAF180F}"/>
              </a:ext>
            </a:extLst>
          </p:cNvPr>
          <p:cNvCxnSpPr>
            <a:cxnSpLocks/>
          </p:cNvCxnSpPr>
          <p:nvPr/>
        </p:nvCxnSpPr>
        <p:spPr>
          <a:xfrm flipV="1">
            <a:off x="6780011" y="4948315"/>
            <a:ext cx="0" cy="612602"/>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0824241-7D42-B945-A5CC-1FD16E44FC54}"/>
              </a:ext>
            </a:extLst>
          </p:cNvPr>
          <p:cNvSpPr/>
          <p:nvPr/>
        </p:nvSpPr>
        <p:spPr>
          <a:xfrm>
            <a:off x="4863853" y="769582"/>
            <a:ext cx="463242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Task-dependent prediction</a:t>
            </a:r>
          </a:p>
        </p:txBody>
      </p:sp>
      <p:pic>
        <p:nvPicPr>
          <p:cNvPr id="3" name="Picture 2">
            <a:extLst>
              <a:ext uri="{FF2B5EF4-FFF2-40B4-BE49-F238E27FC236}">
                <a16:creationId xmlns:a16="http://schemas.microsoft.com/office/drawing/2014/main" id="{3E220605-538E-9A40-8055-1AA1A1709681}"/>
              </a:ext>
            </a:extLst>
          </p:cNvPr>
          <p:cNvPicPr>
            <a:picLocks noChangeAspect="1"/>
          </p:cNvPicPr>
          <p:nvPr/>
        </p:nvPicPr>
        <p:blipFill>
          <a:blip r:embed="rId5"/>
          <a:stretch>
            <a:fillRect/>
          </a:stretch>
        </p:blipFill>
        <p:spPr>
          <a:xfrm>
            <a:off x="6420537" y="2631896"/>
            <a:ext cx="5121583" cy="595719"/>
          </a:xfrm>
          <a:prstGeom prst="rect">
            <a:avLst/>
          </a:prstGeom>
        </p:spPr>
      </p:pic>
      <p:pic>
        <p:nvPicPr>
          <p:cNvPr id="22" name="Picture 21">
            <a:extLst>
              <a:ext uri="{FF2B5EF4-FFF2-40B4-BE49-F238E27FC236}">
                <a16:creationId xmlns:a16="http://schemas.microsoft.com/office/drawing/2014/main" id="{591B40BB-79E6-9241-A667-C30F90D8720F}"/>
              </a:ext>
            </a:extLst>
          </p:cNvPr>
          <p:cNvPicPr>
            <a:picLocks noChangeAspect="1"/>
          </p:cNvPicPr>
          <p:nvPr/>
        </p:nvPicPr>
        <p:blipFill>
          <a:blip r:embed="rId6"/>
          <a:stretch>
            <a:fillRect/>
          </a:stretch>
        </p:blipFill>
        <p:spPr>
          <a:xfrm>
            <a:off x="9169762" y="5130109"/>
            <a:ext cx="2278852" cy="405129"/>
          </a:xfrm>
          <a:prstGeom prst="rect">
            <a:avLst/>
          </a:prstGeom>
        </p:spPr>
      </p:pic>
      <p:cxnSp>
        <p:nvCxnSpPr>
          <p:cNvPr id="41" name="Straight Arrow Connector 40">
            <a:extLst>
              <a:ext uri="{FF2B5EF4-FFF2-40B4-BE49-F238E27FC236}">
                <a16:creationId xmlns:a16="http://schemas.microsoft.com/office/drawing/2014/main" id="{F8793E72-494B-9A4D-8778-09EA6524599F}"/>
              </a:ext>
            </a:extLst>
          </p:cNvPr>
          <p:cNvCxnSpPr>
            <a:cxnSpLocks/>
          </p:cNvCxnSpPr>
          <p:nvPr/>
        </p:nvCxnSpPr>
        <p:spPr>
          <a:xfrm>
            <a:off x="9085099" y="4095479"/>
            <a:ext cx="935928" cy="983282"/>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82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72"/>
    </mc:Choice>
    <mc:Fallback xmlns="">
      <p:transition spd="slow" advTm="267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8BE5D1-29D3-3540-A5BE-AA1812318079}"/>
              </a:ext>
            </a:extLst>
          </p:cNvPr>
          <p:cNvPicPr>
            <a:picLocks noChangeAspect="1"/>
          </p:cNvPicPr>
          <p:nvPr/>
        </p:nvPicPr>
        <p:blipFill>
          <a:blip r:embed="rId3"/>
          <a:stretch>
            <a:fillRect/>
          </a:stretch>
        </p:blipFill>
        <p:spPr>
          <a:xfrm>
            <a:off x="4956218" y="3310564"/>
            <a:ext cx="5821345" cy="904178"/>
          </a:xfrm>
          <a:prstGeom prst="rect">
            <a:avLst/>
          </a:prstGeom>
        </p:spPr>
      </p:pic>
      <p:pic>
        <p:nvPicPr>
          <p:cNvPr id="2" name="Picture 1">
            <a:extLst>
              <a:ext uri="{FF2B5EF4-FFF2-40B4-BE49-F238E27FC236}">
                <a16:creationId xmlns:a16="http://schemas.microsoft.com/office/drawing/2014/main" id="{536ECD48-92E1-FE45-A903-35898E0409F5}"/>
              </a:ext>
            </a:extLst>
          </p:cNvPr>
          <p:cNvPicPr>
            <a:picLocks noChangeAspect="1"/>
          </p:cNvPicPr>
          <p:nvPr/>
        </p:nvPicPr>
        <p:blipFill>
          <a:blip r:embed="rId4"/>
          <a:stretch>
            <a:fillRect/>
          </a:stretch>
        </p:blipFill>
        <p:spPr>
          <a:xfrm>
            <a:off x="4963514" y="2283429"/>
            <a:ext cx="6856626" cy="912355"/>
          </a:xfrm>
          <a:prstGeom prst="rect">
            <a:avLst/>
          </a:prstGeom>
        </p:spPr>
      </p:pic>
      <p:sp>
        <p:nvSpPr>
          <p:cNvPr id="19" name="Rectangle 18">
            <a:extLst>
              <a:ext uri="{FF2B5EF4-FFF2-40B4-BE49-F238E27FC236}">
                <a16:creationId xmlns:a16="http://schemas.microsoft.com/office/drawing/2014/main" id="{F1B4B048-2DCE-FE40-9CBB-0516E26CA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237729FC-2283-7E46-9883-CE70E200D1FD}"/>
              </a:ext>
            </a:extLst>
          </p:cNvPr>
          <p:cNvSpPr>
            <a:spLocks noGrp="1"/>
          </p:cNvSpPr>
          <p:nvPr>
            <p:ph type="title"/>
          </p:nvPr>
        </p:nvSpPr>
        <p:spPr>
          <a:xfrm>
            <a:off x="247426" y="639016"/>
            <a:ext cx="4101521" cy="1607060"/>
          </a:xfrm>
          <a:noFill/>
          <a:ln w="19050">
            <a:solidFill>
              <a:schemeClr val="tx1"/>
            </a:solidFill>
          </a:ln>
        </p:spPr>
        <p:txBody>
          <a:bodyPr wrap="square" anchor="ctr">
            <a:normAutofit/>
          </a:bodyPr>
          <a:lstStyle/>
          <a:p>
            <a:pPr algn="ctr"/>
            <a:r>
              <a:rPr lang="en-US" sz="3200" dirty="0"/>
              <a:t>Graph Regularization</a:t>
            </a:r>
          </a:p>
        </p:txBody>
      </p:sp>
      <p:sp>
        <p:nvSpPr>
          <p:cNvPr id="21" name="Content Placeholder 2">
            <a:extLst>
              <a:ext uri="{FF2B5EF4-FFF2-40B4-BE49-F238E27FC236}">
                <a16:creationId xmlns:a16="http://schemas.microsoft.com/office/drawing/2014/main" id="{05A35118-6548-794A-A76D-5D0AE8EB9469}"/>
              </a:ext>
            </a:extLst>
          </p:cNvPr>
          <p:cNvSpPr>
            <a:spLocks noGrp="1"/>
          </p:cNvSpPr>
          <p:nvPr>
            <p:ph idx="1"/>
          </p:nvPr>
        </p:nvSpPr>
        <p:spPr>
          <a:xfrm>
            <a:off x="-1" y="2704592"/>
            <a:ext cx="4654295" cy="3949426"/>
          </a:xfrm>
        </p:spPr>
        <p:txBody>
          <a:bodyPr>
            <a:normAutofit/>
          </a:bodyPr>
          <a:lstStyle/>
          <a:p>
            <a:r>
              <a:rPr lang="en-US" dirty="0"/>
              <a:t>Control the </a:t>
            </a:r>
            <a:r>
              <a:rPr lang="en-US" dirty="0">
                <a:solidFill>
                  <a:srgbClr val="FF0000"/>
                </a:solidFill>
              </a:rPr>
              <a:t>smoothness</a:t>
            </a:r>
            <a:r>
              <a:rPr lang="en-US" dirty="0"/>
              <a:t>, </a:t>
            </a:r>
            <a:r>
              <a:rPr lang="en-US" dirty="0">
                <a:solidFill>
                  <a:srgbClr val="FF0000"/>
                </a:solidFill>
              </a:rPr>
              <a:t>connectivity</a:t>
            </a:r>
            <a:r>
              <a:rPr lang="en-US" dirty="0"/>
              <a:t> and </a:t>
            </a:r>
            <a:r>
              <a:rPr lang="en-US" dirty="0">
                <a:solidFill>
                  <a:srgbClr val="FF0000"/>
                </a:solidFill>
              </a:rPr>
              <a:t>sparsity</a:t>
            </a:r>
            <a:r>
              <a:rPr lang="en-US" dirty="0"/>
              <a:t> of the resulting learned graph.</a:t>
            </a:r>
          </a:p>
          <a:p>
            <a:r>
              <a:rPr lang="en-US" dirty="0"/>
              <a:t>A is the adjacency matrix obtained through graph similarity metric learning.</a:t>
            </a:r>
          </a:p>
        </p:txBody>
      </p:sp>
      <p:grpSp>
        <p:nvGrpSpPr>
          <p:cNvPr id="22" name="Group 21">
            <a:extLst>
              <a:ext uri="{FF2B5EF4-FFF2-40B4-BE49-F238E27FC236}">
                <a16:creationId xmlns:a16="http://schemas.microsoft.com/office/drawing/2014/main" id="{057D53E6-C679-F34F-8C82-889BF910D333}"/>
              </a:ext>
            </a:extLst>
          </p:cNvPr>
          <p:cNvGrpSpPr/>
          <p:nvPr/>
        </p:nvGrpSpPr>
        <p:grpSpPr>
          <a:xfrm>
            <a:off x="5048584" y="1409533"/>
            <a:ext cx="5716104" cy="4649623"/>
            <a:chOff x="4926128" y="1012694"/>
            <a:chExt cx="5716104" cy="4649623"/>
          </a:xfrm>
        </p:grpSpPr>
        <p:sp>
          <p:nvSpPr>
            <p:cNvPr id="28" name="TextBox 27">
              <a:extLst>
                <a:ext uri="{FF2B5EF4-FFF2-40B4-BE49-F238E27FC236}">
                  <a16:creationId xmlns:a16="http://schemas.microsoft.com/office/drawing/2014/main" id="{2444FEF1-A42E-0F46-8FBC-65D1A3611071}"/>
                </a:ext>
              </a:extLst>
            </p:cNvPr>
            <p:cNvSpPr txBox="1"/>
            <p:nvPr/>
          </p:nvSpPr>
          <p:spPr>
            <a:xfrm>
              <a:off x="4926128" y="1012694"/>
              <a:ext cx="191929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Smoothness</a:t>
              </a:r>
            </a:p>
          </p:txBody>
        </p:sp>
        <p:cxnSp>
          <p:nvCxnSpPr>
            <p:cNvPr id="29" name="Straight Arrow Connector 28">
              <a:extLst>
                <a:ext uri="{FF2B5EF4-FFF2-40B4-BE49-F238E27FC236}">
                  <a16:creationId xmlns:a16="http://schemas.microsoft.com/office/drawing/2014/main" id="{C1C1AF6B-6B9F-3549-8712-51F27ED819E4}"/>
                </a:ext>
              </a:extLst>
            </p:cNvPr>
            <p:cNvCxnSpPr>
              <a:cxnSpLocks/>
            </p:cNvCxnSpPr>
            <p:nvPr/>
          </p:nvCxnSpPr>
          <p:spPr>
            <a:xfrm flipV="1">
              <a:off x="7164042" y="3758797"/>
              <a:ext cx="0" cy="521472"/>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31D2D2-F411-0B47-BC0D-63F9888C6866}"/>
                </a:ext>
              </a:extLst>
            </p:cNvPr>
            <p:cNvSpPr txBox="1"/>
            <p:nvPr/>
          </p:nvSpPr>
          <p:spPr>
            <a:xfrm>
              <a:off x="6344338" y="4195008"/>
              <a:ext cx="18497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Connectivity</a:t>
              </a:r>
            </a:p>
          </p:txBody>
        </p:sp>
        <p:cxnSp>
          <p:nvCxnSpPr>
            <p:cNvPr id="31" name="Straight Arrow Connector 30">
              <a:extLst>
                <a:ext uri="{FF2B5EF4-FFF2-40B4-BE49-F238E27FC236}">
                  <a16:creationId xmlns:a16="http://schemas.microsoft.com/office/drawing/2014/main" id="{02175BDC-EB8E-5449-84C9-1CE1CC4A2D50}"/>
                </a:ext>
              </a:extLst>
            </p:cNvPr>
            <p:cNvCxnSpPr>
              <a:cxnSpLocks/>
            </p:cNvCxnSpPr>
            <p:nvPr/>
          </p:nvCxnSpPr>
          <p:spPr>
            <a:xfrm flipV="1">
              <a:off x="9702259" y="3758798"/>
              <a:ext cx="0" cy="521471"/>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F06D869-B3F9-0542-836B-6AB010739939}"/>
                </a:ext>
              </a:extLst>
            </p:cNvPr>
            <p:cNvSpPr txBox="1"/>
            <p:nvPr/>
          </p:nvSpPr>
          <p:spPr>
            <a:xfrm>
              <a:off x="9237021" y="4195008"/>
              <a:ext cx="14052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Sparsity</a:t>
              </a:r>
            </a:p>
          </p:txBody>
        </p:sp>
        <p:pic>
          <p:nvPicPr>
            <p:cNvPr id="33" name="Picture 32">
              <a:extLst>
                <a:ext uri="{FF2B5EF4-FFF2-40B4-BE49-F238E27FC236}">
                  <a16:creationId xmlns:a16="http://schemas.microsoft.com/office/drawing/2014/main" id="{8B066525-CA01-9D4D-A6A1-2BCACFE0EFF5}"/>
                </a:ext>
              </a:extLst>
            </p:cNvPr>
            <p:cNvPicPr>
              <a:picLocks noChangeAspect="1"/>
            </p:cNvPicPr>
            <p:nvPr/>
          </p:nvPicPr>
          <p:blipFill>
            <a:blip r:embed="rId5"/>
            <a:stretch>
              <a:fillRect/>
            </a:stretch>
          </p:blipFill>
          <p:spPr>
            <a:xfrm>
              <a:off x="5042541" y="5125341"/>
              <a:ext cx="4489716" cy="536976"/>
            </a:xfrm>
            <a:prstGeom prst="rect">
              <a:avLst/>
            </a:prstGeom>
          </p:spPr>
        </p:pic>
        <p:cxnSp>
          <p:nvCxnSpPr>
            <p:cNvPr id="34" name="Straight Arrow Connector 33">
              <a:extLst>
                <a:ext uri="{FF2B5EF4-FFF2-40B4-BE49-F238E27FC236}">
                  <a16:creationId xmlns:a16="http://schemas.microsoft.com/office/drawing/2014/main" id="{F18011DA-226F-204C-A8B1-6DECB1C80F9E}"/>
                </a:ext>
              </a:extLst>
            </p:cNvPr>
            <p:cNvCxnSpPr>
              <a:cxnSpLocks/>
            </p:cNvCxnSpPr>
            <p:nvPr/>
          </p:nvCxnSpPr>
          <p:spPr>
            <a:xfrm>
              <a:off x="5535957" y="1505137"/>
              <a:ext cx="0" cy="441745"/>
            </a:xfrm>
            <a:prstGeom prst="straightConnector1">
              <a:avLst/>
            </a:prstGeom>
            <a:ln w="38100">
              <a:solidFill>
                <a:srgbClr val="7A81FF"/>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D613BDCA-6C35-224C-8EA4-813C254F2DCB}"/>
              </a:ext>
            </a:extLst>
          </p:cNvPr>
          <p:cNvSpPr/>
          <p:nvPr/>
        </p:nvSpPr>
        <p:spPr>
          <a:xfrm>
            <a:off x="4863853" y="769582"/>
            <a:ext cx="18473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25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1"/>
    </mc:Choice>
    <mc:Fallback xmlns="">
      <p:transition spd="slow" advTm="42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12573</TotalTime>
  <Words>2414</Words>
  <Application>Microsoft Macintosh PowerPoint</Application>
  <PresentationFormat>Widescreen</PresentationFormat>
  <Paragraphs>228</Paragraphs>
  <Slides>26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Motivation</vt:lpstr>
      <vt:lpstr>PowerPoint Presentation</vt:lpstr>
      <vt:lpstr>PowerPoint Presentation</vt:lpstr>
      <vt:lpstr>Graph Structure and Embedding Learning: A Unified Perspective</vt:lpstr>
      <vt:lpstr>Graph Learning as Similarity Metric Learning</vt:lpstr>
      <vt:lpstr>Incorporating the Initial Graph Structure</vt:lpstr>
      <vt:lpstr>Graph Node Embeddings and Prediction</vt:lpstr>
      <vt:lpstr>Graph Regularization</vt:lpstr>
      <vt:lpstr>Joint Graph Structure and Representation Learning</vt:lpstr>
      <vt:lpstr>Revisit the Iterative Learning Idea</vt:lpstr>
      <vt:lpstr>Iterative Deep Graph Learning Framework</vt:lpstr>
      <vt:lpstr>Better Scalability with IDGL-Anch</vt:lpstr>
      <vt:lpstr>Full Algorithm</vt:lpstr>
      <vt:lpstr>Experimental Results: Transductive Setting</vt:lpstr>
      <vt:lpstr>Experimental Results: Inductive Setting</vt:lpstr>
      <vt:lpstr>Experimental Results: Ablation Study</vt:lpstr>
      <vt:lpstr>Experimental Results: Robustness Testing</vt:lpstr>
      <vt:lpstr>Experimental Results: Convergence Testing</vt:lpstr>
      <vt:lpstr>Experimental Results: Stopping Strategy</vt:lpstr>
      <vt:lpstr>Experimental Results: Timing</vt:lpstr>
      <vt:lpstr>Experimental Results: Graph Visualization</vt:lpstr>
      <vt:lpstr>Conclusion &amp; Future Work</vt:lpstr>
      <vt:lpstr>PowerPoint Presentation</vt:lpstr>
      <vt:lpstr>Backup</vt:lpstr>
      <vt:lpstr>Experimental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Yu</dc:creator>
  <cp:lastModifiedBy>Chen, Yu</cp:lastModifiedBy>
  <cp:revision>611</cp:revision>
  <dcterms:created xsi:type="dcterms:W3CDTF">2019-11-18T03:19:15Z</dcterms:created>
  <dcterms:modified xsi:type="dcterms:W3CDTF">2020-11-02T16:19:07Z</dcterms:modified>
</cp:coreProperties>
</file>